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sldIdLst>
    <p:sldId id="260" r:id="rId2"/>
    <p:sldId id="281" r:id="rId3"/>
    <p:sldId id="280" r:id="rId4"/>
    <p:sldId id="282" r:id="rId5"/>
    <p:sldId id="290" r:id="rId6"/>
    <p:sldId id="289" r:id="rId7"/>
    <p:sldId id="298" r:id="rId8"/>
    <p:sldId id="294" r:id="rId9"/>
    <p:sldId id="295" r:id="rId10"/>
    <p:sldId id="296" r:id="rId11"/>
    <p:sldId id="305" r:id="rId12"/>
    <p:sldId id="297" r:id="rId13"/>
    <p:sldId id="299" r:id="rId14"/>
    <p:sldId id="300" r:id="rId15"/>
    <p:sldId id="292" r:id="rId16"/>
    <p:sldId id="287" r:id="rId17"/>
    <p:sldId id="303" r:id="rId18"/>
    <p:sldId id="286" r:id="rId19"/>
    <p:sldId id="285" r:id="rId20"/>
    <p:sldId id="304" r:id="rId21"/>
    <p:sldId id="293" r:id="rId22"/>
    <p:sldId id="288" r:id="rId23"/>
  </p:sldIdLst>
  <p:sldSz cx="12192000" cy="6858000"/>
  <p:notesSz cx="6858000" cy="9144000"/>
  <p:embeddedFontLst>
    <p:embeddedFont>
      <p:font typeface="Figtree" pitchFamily="2" charset="0"/>
      <p:regular r:id="rId25"/>
      <p:bold r:id="rId26"/>
      <p:italic r:id="rId27"/>
      <p:boldItalic r:id="rId2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9" autoAdjust="0"/>
    <p:restoredTop sz="96327"/>
  </p:normalViewPr>
  <p:slideViewPr>
    <p:cSldViewPr snapToGrid="0">
      <p:cViewPr varScale="1">
        <p:scale>
          <a:sx n="91" d="100"/>
          <a:sy n="91" d="100"/>
        </p:scale>
        <p:origin x="1648" y="472"/>
      </p:cViewPr>
      <p:guideLst/>
    </p:cSldViewPr>
  </p:slideViewPr>
  <p:notesTextViewPr>
    <p:cViewPr>
      <p:scale>
        <a:sx n="3" d="2"/>
        <a:sy n="3" d="2"/>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ACA97-DCC5-D741-8303-D68B06D997A0}" type="datetimeFigureOut">
              <a:rPr lang="sv-SE" smtClean="0"/>
              <a:t>2025-05-21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02129-24FE-4746-9897-C7E55345F5DD}" type="slidenum">
              <a:rPr lang="sv-SE" smtClean="0"/>
              <a:t>‹#›</a:t>
            </a:fld>
            <a:endParaRPr lang="sv-SE"/>
          </a:p>
        </p:txBody>
      </p:sp>
    </p:spTree>
    <p:extLst>
      <p:ext uri="{BB962C8B-B14F-4D97-AF65-F5344CB8AC3E}">
        <p14:creationId xmlns:p14="http://schemas.microsoft.com/office/powerpoint/2010/main" val="406170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KTH blue">
    <p:bg>
      <p:bgPr>
        <a:solidFill>
          <a:schemeClr val="accent1"/>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6D38D80F-8198-3D50-0CAB-FB287588B3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8" name="Bild 7">
            <a:extLst>
              <a:ext uri="{FF2B5EF4-FFF2-40B4-BE49-F238E27FC236}">
                <a16:creationId xmlns:a16="http://schemas.microsoft.com/office/drawing/2014/main" id="{70792B10-D270-C2C6-5B88-13B9E3D50A0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369C0258-E083-684F-B81E-2491FB4EFBD1}" type="datetime1">
              <a:rPr lang="sv-SE" smtClean="0"/>
              <a:t>2025-05-21</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247854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image">
    <p:bg>
      <p:bgPr>
        <a:solidFill>
          <a:srgbClr val="00006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FFFFFF"/>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11"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2" name="Bild 12">
            <a:extLst>
              <a:ext uri="{FF2B5EF4-FFF2-40B4-BE49-F238E27FC236}">
                <a16:creationId xmlns:a16="http://schemas.microsoft.com/office/drawing/2014/main" id="{90C470E2-DC28-87C0-F617-C04E8F723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a:noFill/>
        </p:spPr>
      </p:pic>
      <p:sp>
        <p:nvSpPr>
          <p:cNvPr id="15" name="Text Placeholder 8"/>
          <p:cNvSpPr>
            <a:spLocks noGrp="1"/>
          </p:cNvSpPr>
          <p:nvPr>
            <p:ph type="body" sz="quarter" idx="14" hasCustomPrompt="1"/>
          </p:nvPr>
        </p:nvSpPr>
        <p:spPr>
          <a:xfrm>
            <a:off x="596322" y="3257550"/>
            <a:ext cx="7218363" cy="1818747"/>
          </a:xfrm>
        </p:spPr>
        <p:txBody>
          <a:bodyPr anchor="b"/>
          <a:lstStyle>
            <a:lvl1pPr marL="0" indent="0">
              <a:buNone/>
              <a:defRPr sz="6000" b="1">
                <a:solidFill>
                  <a:schemeClr val="bg1"/>
                </a:solidFill>
              </a:defRPr>
            </a:lvl1pPr>
          </a:lstStyle>
          <a:p>
            <a:r>
              <a:rPr lang="en-US" dirty="0"/>
              <a:t>Click to edit Master title style</a:t>
            </a:r>
            <a:endParaRPr lang="sv-SE" dirty="0"/>
          </a:p>
        </p:txBody>
      </p:sp>
      <p:pic>
        <p:nvPicPr>
          <p:cNvPr id="13"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7330" y="226116"/>
            <a:ext cx="960462" cy="1076212"/>
          </a:xfrm>
          <a:prstGeom prst="rect">
            <a:avLst/>
          </a:prstGeom>
        </p:spPr>
      </p:pic>
    </p:spTree>
    <p:extLst>
      <p:ext uri="{BB962C8B-B14F-4D97-AF65-F5344CB8AC3E}">
        <p14:creationId xmlns:p14="http://schemas.microsoft.com/office/powerpoint/2010/main" val="123136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Title, image">
    <p:bg>
      <p:bgPr>
        <a:solidFill>
          <a:srgbClr val="00006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FFFFFF"/>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13"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520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GB"/>
              <a:t>Click to edit Master title style</a:t>
            </a:r>
            <a:endParaRPr lang="sv-SE" dirty="0"/>
          </a:p>
        </p:txBody>
      </p:sp>
      <p:sp>
        <p:nvSpPr>
          <p:cNvPr id="15"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330" y="226116"/>
            <a:ext cx="960462" cy="1076212"/>
          </a:xfrm>
          <a:prstGeom prst="rect">
            <a:avLst/>
          </a:prstGeom>
        </p:spPr>
      </p:pic>
    </p:spTree>
    <p:extLst>
      <p:ext uri="{BB962C8B-B14F-4D97-AF65-F5344CB8AC3E}">
        <p14:creationId xmlns:p14="http://schemas.microsoft.com/office/powerpoint/2010/main" val="264669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7878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line and content, blue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600075" y="1169520"/>
            <a:ext cx="8830253"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6" y="1795850"/>
            <a:ext cx="8830252" cy="453030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E2AD36EE-D7EC-624A-BB6C-F8DADCB0E6B6}"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02722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line and content, sand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600076" y="1169520"/>
            <a:ext cx="8922616"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6" y="1795850"/>
            <a:ext cx="8830252" cy="453030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CEEB1428-F34F-9743-B7C9-0212F6B23615}"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1083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line and content, light blue ">
    <p:bg>
      <p:bgPr>
        <a:solidFill>
          <a:schemeClr val="accent4"/>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600075" y="1169520"/>
            <a:ext cx="8821017"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6" y="1795850"/>
            <a:ext cx="8821016" cy="453030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117AD585-73D1-4C4C-9D7C-030D27625895}"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52698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line and content, sand">
    <p:bg>
      <p:bgPr>
        <a:solidFill>
          <a:schemeClr val="bg2"/>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600075" y="1169520"/>
            <a:ext cx="8848725"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5" y="1795850"/>
            <a:ext cx="8848725" cy="453030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07E8514D-D455-9E46-BC18-4265F6A85EC5}"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850852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4959C9-2F76-B9B0-59E8-58FE65006E5D}"/>
              </a:ext>
            </a:extLst>
          </p:cNvPr>
          <p:cNvSpPr>
            <a:spLocks noGrp="1"/>
          </p:cNvSpPr>
          <p:nvPr>
            <p:ph type="title"/>
          </p:nvPr>
        </p:nvSpPr>
        <p:spPr/>
        <p:txBody>
          <a:bodyPr/>
          <a:lstStyle/>
          <a:p>
            <a:r>
              <a:rPr lang="en-GB"/>
              <a:t>Click to edit Master title style</a:t>
            </a:r>
            <a:endParaRPr lang="sv-SE" dirty="0"/>
          </a:p>
        </p:txBody>
      </p:sp>
      <p:sp>
        <p:nvSpPr>
          <p:cNvPr id="3" name="Platshållare för innehåll 2">
            <a:extLst>
              <a:ext uri="{FF2B5EF4-FFF2-40B4-BE49-F238E27FC236}">
                <a16:creationId xmlns:a16="http://schemas.microsoft.com/office/drawing/2014/main" id="{902AE670-4D80-39DE-5AAA-236D68C5E4FE}"/>
              </a:ext>
            </a:extLst>
          </p:cNvPr>
          <p:cNvSpPr>
            <a:spLocks noGrp="1"/>
          </p:cNvSpPr>
          <p:nvPr>
            <p:ph sz="half" idx="1"/>
          </p:nvPr>
        </p:nvSpPr>
        <p:spPr>
          <a:xfrm>
            <a:off x="600075" y="1795850"/>
            <a:ext cx="5314950" cy="4531923"/>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innehåll 3">
            <a:extLst>
              <a:ext uri="{FF2B5EF4-FFF2-40B4-BE49-F238E27FC236}">
                <a16:creationId xmlns:a16="http://schemas.microsoft.com/office/drawing/2014/main" id="{540C6723-9D57-3BE7-0314-142789CF9371}"/>
              </a:ext>
            </a:extLst>
          </p:cNvPr>
          <p:cNvSpPr>
            <a:spLocks noGrp="1"/>
          </p:cNvSpPr>
          <p:nvPr>
            <p:ph sz="half" idx="2"/>
          </p:nvPr>
        </p:nvSpPr>
        <p:spPr>
          <a:xfrm>
            <a:off x="6275388" y="1795851"/>
            <a:ext cx="5314950" cy="4531924"/>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5" name="Platshållare för datum 4">
            <a:extLst>
              <a:ext uri="{FF2B5EF4-FFF2-40B4-BE49-F238E27FC236}">
                <a16:creationId xmlns:a16="http://schemas.microsoft.com/office/drawing/2014/main" id="{E2533F65-F144-E57C-127B-9A8D7ABE671A}"/>
              </a:ext>
            </a:extLst>
          </p:cNvPr>
          <p:cNvSpPr>
            <a:spLocks noGrp="1"/>
          </p:cNvSpPr>
          <p:nvPr>
            <p:ph type="dt" sz="half" idx="10"/>
          </p:nvPr>
        </p:nvSpPr>
        <p:spPr/>
        <p:txBody>
          <a:bodyPr/>
          <a:lstStyle/>
          <a:p>
            <a:fld id="{A67A58AE-A0B6-FF4E-B30B-64917FEAC316}" type="datetime1">
              <a:rPr lang="sv-SE" smtClean="0"/>
              <a:t>2025-05-21</a:t>
            </a:fld>
            <a:endParaRPr lang="sv-SE"/>
          </a:p>
        </p:txBody>
      </p:sp>
      <p:sp>
        <p:nvSpPr>
          <p:cNvPr id="6" name="Platshållare för sidfot 5">
            <a:extLst>
              <a:ext uri="{FF2B5EF4-FFF2-40B4-BE49-F238E27FC236}">
                <a16:creationId xmlns:a16="http://schemas.microsoft.com/office/drawing/2014/main" id="{F6C0DB15-F374-5A00-4880-4AA76C675F94}"/>
              </a:ext>
            </a:extLst>
          </p:cNvPr>
          <p:cNvSpPr>
            <a:spLocks noGrp="1"/>
          </p:cNvSpPr>
          <p:nvPr>
            <p:ph type="ftr" sz="quarter" idx="11"/>
          </p:nvPr>
        </p:nvSpPr>
        <p:spPr/>
        <p:txBody>
          <a:bodyPr/>
          <a:lstStyle/>
          <a:p>
            <a:r>
              <a:rPr lang="sv-SE"/>
              <a:t>Presentation footer</a:t>
            </a:r>
          </a:p>
        </p:txBody>
      </p:sp>
      <p:sp>
        <p:nvSpPr>
          <p:cNvPr id="7" name="Platshållare för bildnummer 6">
            <a:extLst>
              <a:ext uri="{FF2B5EF4-FFF2-40B4-BE49-F238E27FC236}">
                <a16:creationId xmlns:a16="http://schemas.microsoft.com/office/drawing/2014/main" id="{12539EF3-2889-FC04-31FC-8AF48EAFC002}"/>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54870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arts, subheader">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C63C1EB8-E569-DA98-4D95-5FC12FB4C459}"/>
              </a:ext>
            </a:extLst>
          </p:cNvPr>
          <p:cNvSpPr>
            <a:spLocks noGrp="1"/>
          </p:cNvSpPr>
          <p:nvPr>
            <p:ph type="title"/>
          </p:nvPr>
        </p:nvSpPr>
        <p:spPr/>
        <p:txBody>
          <a:bodyPr/>
          <a:lstStyle/>
          <a:p>
            <a:r>
              <a:rPr lang="en-GB"/>
              <a:t>Click to edit Master title style</a:t>
            </a:r>
            <a:endParaRPr lang="sv-SE" dirty="0"/>
          </a:p>
        </p:txBody>
      </p:sp>
      <p:sp>
        <p:nvSpPr>
          <p:cNvPr id="3" name="Platshållare för text 2">
            <a:extLst>
              <a:ext uri="{FF2B5EF4-FFF2-40B4-BE49-F238E27FC236}">
                <a16:creationId xmlns:a16="http://schemas.microsoft.com/office/drawing/2014/main" id="{8DE1978A-D59D-BEB3-3574-B37CA68E4323}"/>
              </a:ext>
            </a:extLst>
          </p:cNvPr>
          <p:cNvSpPr>
            <a:spLocks noGrp="1"/>
          </p:cNvSpPr>
          <p:nvPr>
            <p:ph type="body" idx="1"/>
          </p:nvPr>
        </p:nvSpPr>
        <p:spPr>
          <a:xfrm>
            <a:off x="600075"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tshållare för innehåll 3">
            <a:extLst>
              <a:ext uri="{FF2B5EF4-FFF2-40B4-BE49-F238E27FC236}">
                <a16:creationId xmlns:a16="http://schemas.microsoft.com/office/drawing/2014/main" id="{3FDE66B4-4491-C676-4004-9327D92F0111}"/>
              </a:ext>
            </a:extLst>
          </p:cNvPr>
          <p:cNvSpPr>
            <a:spLocks noGrp="1"/>
          </p:cNvSpPr>
          <p:nvPr>
            <p:ph sz="half" idx="2"/>
          </p:nvPr>
        </p:nvSpPr>
        <p:spPr>
          <a:xfrm>
            <a:off x="600075" y="2179165"/>
            <a:ext cx="5314950" cy="41486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5" name="Platshållare för text 4">
            <a:extLst>
              <a:ext uri="{FF2B5EF4-FFF2-40B4-BE49-F238E27FC236}">
                <a16:creationId xmlns:a16="http://schemas.microsoft.com/office/drawing/2014/main" id="{F55884CC-21E7-90D7-61AB-0459599D097A}"/>
              </a:ext>
            </a:extLst>
          </p:cNvPr>
          <p:cNvSpPr>
            <a:spLocks noGrp="1"/>
          </p:cNvSpPr>
          <p:nvPr>
            <p:ph type="body" sz="quarter" idx="3"/>
          </p:nvPr>
        </p:nvSpPr>
        <p:spPr>
          <a:xfrm>
            <a:off x="6275388"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tshållare för innehåll 5">
            <a:extLst>
              <a:ext uri="{FF2B5EF4-FFF2-40B4-BE49-F238E27FC236}">
                <a16:creationId xmlns:a16="http://schemas.microsoft.com/office/drawing/2014/main" id="{C9A9E6FC-CBB8-1BD8-F388-D4BAEC7E1F13}"/>
              </a:ext>
            </a:extLst>
          </p:cNvPr>
          <p:cNvSpPr>
            <a:spLocks noGrp="1"/>
          </p:cNvSpPr>
          <p:nvPr>
            <p:ph sz="quarter" idx="4"/>
          </p:nvPr>
        </p:nvSpPr>
        <p:spPr>
          <a:xfrm>
            <a:off x="6275388" y="2179163"/>
            <a:ext cx="5314950" cy="41486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7" name="Platshållare för datum 6">
            <a:extLst>
              <a:ext uri="{FF2B5EF4-FFF2-40B4-BE49-F238E27FC236}">
                <a16:creationId xmlns:a16="http://schemas.microsoft.com/office/drawing/2014/main" id="{CAFDD56A-1297-3792-8143-D555882FE2CA}"/>
              </a:ext>
            </a:extLst>
          </p:cNvPr>
          <p:cNvSpPr>
            <a:spLocks noGrp="1"/>
          </p:cNvSpPr>
          <p:nvPr>
            <p:ph type="dt" sz="half" idx="10"/>
          </p:nvPr>
        </p:nvSpPr>
        <p:spPr/>
        <p:txBody>
          <a:bodyPr/>
          <a:lstStyle/>
          <a:p>
            <a:fld id="{3626A2DA-BD88-784C-A132-57FFB928491A}" type="datetime1">
              <a:rPr lang="sv-SE" smtClean="0"/>
              <a:t>2025-05-21</a:t>
            </a:fld>
            <a:endParaRPr lang="sv-SE"/>
          </a:p>
        </p:txBody>
      </p:sp>
      <p:sp>
        <p:nvSpPr>
          <p:cNvPr id="8" name="Platshållare för sidfot 7">
            <a:extLst>
              <a:ext uri="{FF2B5EF4-FFF2-40B4-BE49-F238E27FC236}">
                <a16:creationId xmlns:a16="http://schemas.microsoft.com/office/drawing/2014/main" id="{A57BD6EF-A167-CE86-7A77-2162641605FD}"/>
              </a:ext>
            </a:extLst>
          </p:cNvPr>
          <p:cNvSpPr>
            <a:spLocks noGrp="1"/>
          </p:cNvSpPr>
          <p:nvPr>
            <p:ph type="ftr" sz="quarter" idx="11"/>
          </p:nvPr>
        </p:nvSpPr>
        <p:spPr/>
        <p:txBody>
          <a:bodyPr/>
          <a:lstStyle/>
          <a:p>
            <a:r>
              <a:rPr lang="sv-SE"/>
              <a:t>Presentation footer</a:t>
            </a:r>
          </a:p>
        </p:txBody>
      </p:sp>
      <p:sp>
        <p:nvSpPr>
          <p:cNvPr id="9" name="Platshållare för bildnummer 8">
            <a:extLst>
              <a:ext uri="{FF2B5EF4-FFF2-40B4-BE49-F238E27FC236}">
                <a16:creationId xmlns:a16="http://schemas.microsoft.com/office/drawing/2014/main" id="{CDB4B22B-EE55-F7F6-4734-928F7B66EC5D}"/>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1976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B9D78B8-14EA-7C8B-0F6E-5FC0A61A7676}"/>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6" name="Platshållare för innehåll 2">
            <a:extLst>
              <a:ext uri="{FF2B5EF4-FFF2-40B4-BE49-F238E27FC236}">
                <a16:creationId xmlns:a16="http://schemas.microsoft.com/office/drawing/2014/main" id="{C8E71948-DDFC-93D6-07D4-FA5E9923A9C4}"/>
              </a:ext>
            </a:extLst>
          </p:cNvPr>
          <p:cNvSpPr>
            <a:spLocks noGrp="1"/>
          </p:cNvSpPr>
          <p:nvPr>
            <p:ph sz="half" idx="1"/>
          </p:nvPr>
        </p:nvSpPr>
        <p:spPr>
          <a:xfrm>
            <a:off x="600075" y="2281473"/>
            <a:ext cx="4929982" cy="4046300"/>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Platshållare för bild 2">
            <a:extLst>
              <a:ext uri="{FF2B5EF4-FFF2-40B4-BE49-F238E27FC236}">
                <a16:creationId xmlns:a16="http://schemas.microsoft.com/office/drawing/2014/main" id="{A51C4AA9-7CC2-70C9-89B3-A18AC9ECAA3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AC15C714-122B-4048-9D2D-1F5A3BEA504A}"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62268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navy blue">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063A90AC-AA0F-4983-942B-962F71B301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10" name="Bild 9">
            <a:extLst>
              <a:ext uri="{FF2B5EF4-FFF2-40B4-BE49-F238E27FC236}">
                <a16:creationId xmlns:a16="http://schemas.microsoft.com/office/drawing/2014/main" id="{73BDFF50-BF25-9A02-09D1-C21E45C0BA8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D7F93862-881E-DF46-AD81-FDB1501BAD48}" type="datetime1">
              <a:rPr lang="sv-SE" smtClean="0"/>
              <a:t>2025-05-21</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96658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light blue">
    <p:bg>
      <p:bgPr>
        <a:solidFill>
          <a:schemeClr val="accent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ubrik 1">
            <a:extLst>
              <a:ext uri="{FF2B5EF4-FFF2-40B4-BE49-F238E27FC236}">
                <a16:creationId xmlns:a16="http://schemas.microsoft.com/office/drawing/2014/main" id="{70BAD773-C5A8-1DD6-DAEF-296346C1E1B4}"/>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8" name="Platshållare för innehåll 1">
            <a:extLst>
              <a:ext uri="{FF2B5EF4-FFF2-40B4-BE49-F238E27FC236}">
                <a16:creationId xmlns:a16="http://schemas.microsoft.com/office/drawing/2014/main" id="{9E21FC13-6345-3248-A947-DE8A8903EE8D}"/>
              </a:ext>
            </a:extLst>
          </p:cNvPr>
          <p:cNvSpPr>
            <a:spLocks noGrp="1"/>
          </p:cNvSpPr>
          <p:nvPr>
            <p:ph sz="half" idx="1"/>
          </p:nvPr>
        </p:nvSpPr>
        <p:spPr>
          <a:xfrm>
            <a:off x="600075" y="2281473"/>
            <a:ext cx="4929982" cy="4046300"/>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1" name="Rubrik 2">
            <a:extLst>
              <a:ext uri="{FF2B5EF4-FFF2-40B4-BE49-F238E27FC236}">
                <a16:creationId xmlns:a16="http://schemas.microsoft.com/office/drawing/2014/main" id="{45E054D9-4635-C7AD-5248-012C9290BBA9}"/>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9" name="Platshållare för innehåll 2">
            <a:extLst>
              <a:ext uri="{FF2B5EF4-FFF2-40B4-BE49-F238E27FC236}">
                <a16:creationId xmlns:a16="http://schemas.microsoft.com/office/drawing/2014/main" id="{08973148-6FE0-2E5B-CDAC-B5A8EFA5DCAF}"/>
              </a:ext>
            </a:extLst>
          </p:cNvPr>
          <p:cNvSpPr>
            <a:spLocks noGrp="1"/>
          </p:cNvSpPr>
          <p:nvPr>
            <p:ph sz="half" idx="13"/>
          </p:nvPr>
        </p:nvSpPr>
        <p:spPr>
          <a:xfrm>
            <a:off x="6661947" y="2281473"/>
            <a:ext cx="4928391" cy="4046300"/>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EE5E874D-60F8-8B45-B36B-3029A6FA7FCB}"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317942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sand">
    <p:bg>
      <p:bgPr>
        <a:solidFill>
          <a:schemeClr val="bg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A2A70668-AB85-7E63-22C0-B9431D72BC07}"/>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1" name="Platshållare för innehåll 1">
            <a:extLst>
              <a:ext uri="{FF2B5EF4-FFF2-40B4-BE49-F238E27FC236}">
                <a16:creationId xmlns:a16="http://schemas.microsoft.com/office/drawing/2014/main" id="{65773533-9418-9BC8-07BE-DE1982D8EE15}"/>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592051F6-14B7-8364-56E9-FC036767257B}"/>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BF2B79C1-A27F-5DA9-D1F0-FC96C9A68BC7}"/>
              </a:ext>
            </a:extLst>
          </p:cNvPr>
          <p:cNvSpPr>
            <a:spLocks noGrp="1"/>
          </p:cNvSpPr>
          <p:nvPr>
            <p:ph sz="half" idx="13"/>
          </p:nvPr>
        </p:nvSpPr>
        <p:spPr>
          <a:xfrm>
            <a:off x="6661947" y="2281473"/>
            <a:ext cx="4928391"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7FE3A002-8AA0-194E-81B1-1ADE5B52840E}"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61694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KTH blue">
    <p:bg>
      <p:bgPr>
        <a:solidFill>
          <a:schemeClr val="accent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3B85E6DD-F8DF-4BBD-E46A-52EC6D703C63}"/>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3" name="Platshållare för innehåll 1">
            <a:extLst>
              <a:ext uri="{FF2B5EF4-FFF2-40B4-BE49-F238E27FC236}">
                <a16:creationId xmlns:a16="http://schemas.microsoft.com/office/drawing/2014/main" id="{DD1CE06C-E8A4-9360-B155-3B7D11D411EA}"/>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CC32D746-BC2A-D4E0-4FDE-8026A3339744}"/>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0B6CAC2E-851A-9B60-91F5-AEEA25AB753E}"/>
              </a:ext>
            </a:extLst>
          </p:cNvPr>
          <p:cNvSpPr>
            <a:spLocks noGrp="1"/>
          </p:cNvSpPr>
          <p:nvPr>
            <p:ph sz="half" idx="13"/>
          </p:nvPr>
        </p:nvSpPr>
        <p:spPr>
          <a:xfrm>
            <a:off x="6661947" y="2281473"/>
            <a:ext cx="4928391" cy="40463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B003E109-5503-A446-83DE-4F0349794E27}"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1"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237156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navy blue">
    <p:bg>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7E30C4E1-FD13-FB51-43E8-4F36CF652781}"/>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3" name="Platshållare för innehåll 1">
            <a:extLst>
              <a:ext uri="{FF2B5EF4-FFF2-40B4-BE49-F238E27FC236}">
                <a16:creationId xmlns:a16="http://schemas.microsoft.com/office/drawing/2014/main" id="{E649F8F8-B8DB-7C5C-A600-75F519BA5D5A}"/>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D24132AE-47F1-716B-6975-B6DE84BD7143}"/>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C2860E0A-4616-275E-6EEB-5B0EBBD9F7E3}"/>
              </a:ext>
            </a:extLst>
          </p:cNvPr>
          <p:cNvSpPr>
            <a:spLocks noGrp="1"/>
          </p:cNvSpPr>
          <p:nvPr>
            <p:ph sz="half" idx="13"/>
          </p:nvPr>
        </p:nvSpPr>
        <p:spPr>
          <a:xfrm>
            <a:off x="6661947" y="2281473"/>
            <a:ext cx="4928391" cy="4046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1F9706F9-3770-3C47-9C0E-E405B1F87DBD}"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1"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334309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green">
    <p:bg>
      <p:bgPr>
        <a:solidFill>
          <a:srgbClr val="C7EBBA"/>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58CDF499-9790-E8A2-3B44-8DDFA267A94F}"/>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1" name="Platshållare för innehåll 1">
            <a:extLst>
              <a:ext uri="{FF2B5EF4-FFF2-40B4-BE49-F238E27FC236}">
                <a16:creationId xmlns:a16="http://schemas.microsoft.com/office/drawing/2014/main" id="{86430320-1A4F-412F-300A-456151767E30}"/>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9B510906-94F4-6B14-FDC7-76CDBAF81A19}"/>
              </a:ext>
            </a:extLst>
          </p:cNvPr>
          <p:cNvSpPr>
            <a:spLocks noGrp="1"/>
          </p:cNvSpPr>
          <p:nvPr>
            <p:ph type="body" sz="quarter" idx="14"/>
          </p:nvPr>
        </p:nvSpPr>
        <p:spPr>
          <a:xfrm>
            <a:off x="6660356" y="1160284"/>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334025BC-079F-EA86-F798-CAD6618E645E}"/>
              </a:ext>
            </a:extLst>
          </p:cNvPr>
          <p:cNvSpPr>
            <a:spLocks noGrp="1"/>
          </p:cNvSpPr>
          <p:nvPr>
            <p:ph sz="half" idx="13"/>
          </p:nvPr>
        </p:nvSpPr>
        <p:spPr>
          <a:xfrm>
            <a:off x="6661947" y="2281473"/>
            <a:ext cx="4928391"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8E503FC7-D8F6-4243-8CCB-9A739180F56A}"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121250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teal">
    <p:bg>
      <p:bgPr>
        <a:solidFill>
          <a:srgbClr val="B2E0E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E1E07B9C-02BD-AC56-ABC5-455CEBB24ACF}"/>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1" name="Platshållare för innehåll 1">
            <a:extLst>
              <a:ext uri="{FF2B5EF4-FFF2-40B4-BE49-F238E27FC236}">
                <a16:creationId xmlns:a16="http://schemas.microsoft.com/office/drawing/2014/main" id="{22D67319-CD30-B99B-C636-4905BD0CE9D9}"/>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FE151B58-3B63-330E-7BE5-9A36F8D82000}"/>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1BA7EFEF-D6C1-C9F7-8504-107188FC0566}"/>
              </a:ext>
            </a:extLst>
          </p:cNvPr>
          <p:cNvSpPr>
            <a:spLocks noGrp="1"/>
          </p:cNvSpPr>
          <p:nvPr>
            <p:ph sz="half" idx="13"/>
          </p:nvPr>
        </p:nvSpPr>
        <p:spPr>
          <a:xfrm>
            <a:off x="6661947" y="2281473"/>
            <a:ext cx="4928391"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9719EDF7-C24A-7E4C-9EBB-98C778ECC35A}"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3906217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red">
    <p:bg>
      <p:bgPr>
        <a:solidFill>
          <a:srgbClr val="FFCCC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214F56B9-DEF6-409D-736C-E96172170452}"/>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1" name="Platshållare för innehåll 1">
            <a:extLst>
              <a:ext uri="{FF2B5EF4-FFF2-40B4-BE49-F238E27FC236}">
                <a16:creationId xmlns:a16="http://schemas.microsoft.com/office/drawing/2014/main" id="{C0ECC4A3-C076-B625-7E77-9DE3F047B9BB}"/>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0A9AF8D0-B58B-0439-D162-96136F7DA0C7}"/>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BC163C54-5959-5606-C36B-9E364C931E73}"/>
              </a:ext>
            </a:extLst>
          </p:cNvPr>
          <p:cNvSpPr>
            <a:spLocks noGrp="1"/>
          </p:cNvSpPr>
          <p:nvPr>
            <p:ph sz="half" idx="13"/>
          </p:nvPr>
        </p:nvSpPr>
        <p:spPr>
          <a:xfrm>
            <a:off x="6661947" y="2281473"/>
            <a:ext cx="4928391"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DB96772-CADE-B345-804B-3DF93A11AE0A}"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41784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yellow">
    <p:bg>
      <p:bgPr>
        <a:solidFill>
          <a:srgbClr val="FFF0B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ubrik 1">
            <a:extLst>
              <a:ext uri="{FF2B5EF4-FFF2-40B4-BE49-F238E27FC236}">
                <a16:creationId xmlns:a16="http://schemas.microsoft.com/office/drawing/2014/main" id="{F9485CCE-1723-48F8-36F7-B271C8911C85}"/>
              </a:ext>
            </a:extLst>
          </p:cNvPr>
          <p:cNvSpPr>
            <a:spLocks noGrp="1"/>
          </p:cNvSpPr>
          <p:nvPr>
            <p:ph type="title"/>
          </p:nvPr>
        </p:nvSpPr>
        <p:spPr>
          <a:xfrm>
            <a:off x="600076" y="1169520"/>
            <a:ext cx="4929982" cy="977612"/>
          </a:xfrm>
        </p:spPr>
        <p:txBody>
          <a:bodyPr/>
          <a:lstStyle/>
          <a:p>
            <a:r>
              <a:rPr lang="en-GB"/>
              <a:t>Click to edit Master title style</a:t>
            </a:r>
            <a:endParaRPr lang="sv-SE" dirty="0"/>
          </a:p>
        </p:txBody>
      </p:sp>
      <p:sp>
        <p:nvSpPr>
          <p:cNvPr id="11" name="Platshållare för innehåll 1">
            <a:extLst>
              <a:ext uri="{FF2B5EF4-FFF2-40B4-BE49-F238E27FC236}">
                <a16:creationId xmlns:a16="http://schemas.microsoft.com/office/drawing/2014/main" id="{020AD7BA-30E7-614D-F529-872AA9BB7A1A}"/>
              </a:ext>
            </a:extLst>
          </p:cNvPr>
          <p:cNvSpPr>
            <a:spLocks noGrp="1"/>
          </p:cNvSpPr>
          <p:nvPr>
            <p:ph sz="half" idx="1"/>
          </p:nvPr>
        </p:nvSpPr>
        <p:spPr>
          <a:xfrm>
            <a:off x="600075" y="2281473"/>
            <a:ext cx="4929982"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Rubrik 2">
            <a:extLst>
              <a:ext uri="{FF2B5EF4-FFF2-40B4-BE49-F238E27FC236}">
                <a16:creationId xmlns:a16="http://schemas.microsoft.com/office/drawing/2014/main" id="{976FF026-F97C-9444-5B6A-C4AF50690ADD}"/>
              </a:ext>
            </a:extLst>
          </p:cNvPr>
          <p:cNvSpPr>
            <a:spLocks noGrp="1"/>
          </p:cNvSpPr>
          <p:nvPr>
            <p:ph type="body" sz="quarter" idx="14"/>
          </p:nvPr>
        </p:nvSpPr>
        <p:spPr>
          <a:xfrm>
            <a:off x="6660356" y="1169520"/>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GB"/>
              <a:t>Click to edit Master text styles</a:t>
            </a:r>
          </a:p>
        </p:txBody>
      </p:sp>
      <p:sp>
        <p:nvSpPr>
          <p:cNvPr id="10" name="Platshållare för innehåll 2">
            <a:extLst>
              <a:ext uri="{FF2B5EF4-FFF2-40B4-BE49-F238E27FC236}">
                <a16:creationId xmlns:a16="http://schemas.microsoft.com/office/drawing/2014/main" id="{93803107-D46C-D12D-AAD7-E84641384E1F}"/>
              </a:ext>
            </a:extLst>
          </p:cNvPr>
          <p:cNvSpPr>
            <a:spLocks noGrp="1"/>
          </p:cNvSpPr>
          <p:nvPr>
            <p:ph sz="half" idx="13"/>
          </p:nvPr>
        </p:nvSpPr>
        <p:spPr>
          <a:xfrm>
            <a:off x="6661947" y="2281473"/>
            <a:ext cx="4928391" cy="404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69F8B43-28B6-0949-93DC-6B291391CFD4}" type="datetime1">
              <a:rPr lang="sv-SE" smtClean="0"/>
              <a:t>2025-05-21</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pic>
        <p:nvPicPr>
          <p:cNvPr id="13"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2650259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1 im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4" y="1919288"/>
            <a:ext cx="10990263"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450A6BD-1EFB-BD42-9DC0-F0A6BEB4C27D}"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5666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ADBDFCF2-2839-8D4F-B5E5-9B488CE2E4EE}"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0698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4E20116-AB17-4A1A-F8AD-05FA68213302}"/>
              </a:ext>
            </a:extLst>
          </p:cNvPr>
          <p:cNvSpPr/>
          <p:nvPr userDrawn="1"/>
        </p:nvSpPr>
        <p:spPr>
          <a:xfrm>
            <a:off x="0" y="0"/>
            <a:ext cx="12192000" cy="6858000"/>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A1A0D637-CC39-0F47-97F1-76AAE59A5700}" type="datetime1">
              <a:rPr lang="sv-SE" smtClean="0"/>
              <a:t>2025-05-21</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
        <p:nvSpPr>
          <p:cNvPr id="8" name="Rektangel 7">
            <a:extLst>
              <a:ext uri="{FF2B5EF4-FFF2-40B4-BE49-F238E27FC236}">
                <a16:creationId xmlns:a16="http://schemas.microsoft.com/office/drawing/2014/main" id="{599C849E-1E62-7E27-4099-2DEB2C85E99A}"/>
              </a:ext>
            </a:extLst>
          </p:cNvPr>
          <p:cNvSpPr/>
          <p:nvPr userDrawn="1"/>
        </p:nvSpPr>
        <p:spPr>
          <a:xfrm>
            <a:off x="12496799" y="0"/>
            <a:ext cx="2209799" cy="2405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gn="l">
              <a:spcAft>
                <a:spcPts val="800"/>
              </a:spcAft>
            </a:pPr>
            <a:r>
              <a:rPr lang="en-US" sz="1100" noProof="0" dirty="0">
                <a:latin typeface="+mj-lt"/>
              </a:rPr>
              <a:t>Change background image</a:t>
            </a:r>
          </a:p>
          <a:p>
            <a:pPr marL="162900" indent="-162900" algn="l">
              <a:spcAft>
                <a:spcPts val="600"/>
              </a:spcAft>
              <a:buFont typeface="+mj-lt"/>
              <a:buAutoNum type="arabicPeriod"/>
            </a:pPr>
            <a:r>
              <a:rPr lang="en-US" sz="1000" noProof="0" dirty="0"/>
              <a:t>Select Design &gt; Format Background.</a:t>
            </a:r>
          </a:p>
          <a:p>
            <a:pPr marL="162900" indent="-162900" algn="l">
              <a:spcAft>
                <a:spcPts val="600"/>
              </a:spcAft>
              <a:buFont typeface="+mj-lt"/>
              <a:buAutoNum type="arabicPeriod"/>
            </a:pPr>
            <a:r>
              <a:rPr lang="en-US" sz="1000" noProof="0" dirty="0"/>
              <a:t>In the Format Background pane, select Picture or texture fill.</a:t>
            </a:r>
          </a:p>
          <a:p>
            <a:pPr marL="162900" indent="-162900" algn="l">
              <a:spcAft>
                <a:spcPts val="600"/>
              </a:spcAft>
              <a:buFont typeface="+mj-lt"/>
              <a:buAutoNum type="arabicPeriod"/>
            </a:pPr>
            <a:r>
              <a:rPr lang="en-US" sz="1000" noProof="0" dirty="0"/>
              <a:t>Select File.</a:t>
            </a:r>
          </a:p>
          <a:p>
            <a:pPr marL="162900" indent="-162900" algn="l">
              <a:spcAft>
                <a:spcPts val="600"/>
              </a:spcAft>
              <a:buFont typeface="+mj-lt"/>
              <a:buAutoNum type="arabicPeriod"/>
            </a:pPr>
            <a:r>
              <a:rPr lang="en-US" sz="1000" noProof="0" dirty="0"/>
              <a:t>In the Insert Picture dialog box, choose the picture you want to use and then select Insert.</a:t>
            </a:r>
          </a:p>
        </p:txBody>
      </p:sp>
    </p:spTree>
    <p:extLst>
      <p:ext uri="{BB962C8B-B14F-4D97-AF65-F5344CB8AC3E}">
        <p14:creationId xmlns:p14="http://schemas.microsoft.com/office/powerpoint/2010/main" val="1939952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text 2">
            <a:extLst>
              <a:ext uri="{FF2B5EF4-FFF2-40B4-BE49-F238E27FC236}">
                <a16:creationId xmlns:a16="http://schemas.microsoft.com/office/drawing/2014/main" id="{BC674729-23CB-CE55-418D-9B4DA58EC148}"/>
              </a:ext>
            </a:extLst>
          </p:cNvPr>
          <p:cNvSpPr>
            <a:spLocks noGrp="1"/>
          </p:cNvSpPr>
          <p:nvPr>
            <p:ph type="body" sz="quarter" idx="16"/>
          </p:nvPr>
        </p:nvSpPr>
        <p:spPr>
          <a:xfrm>
            <a:off x="600075"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3">
            <a:extLst>
              <a:ext uri="{FF2B5EF4-FFF2-40B4-BE49-F238E27FC236}">
                <a16:creationId xmlns:a16="http://schemas.microsoft.com/office/drawing/2014/main" id="{4E2E81CD-B9BA-4D4B-D687-9453DEF10687}"/>
              </a:ext>
            </a:extLst>
          </p:cNvPr>
          <p:cNvSpPr>
            <a:spLocks noGrp="1"/>
          </p:cNvSpPr>
          <p:nvPr>
            <p:ph type="body" sz="quarter" idx="17"/>
          </p:nvPr>
        </p:nvSpPr>
        <p:spPr>
          <a:xfrm>
            <a:off x="6275388"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47A9746E-62D8-944D-99B0-D98695592DCF}"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469727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EC42A3C6-0141-7544-8502-44E44E5AD51F}"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21971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E8F9620A-7B37-2787-0C61-0CB4A6519E3C}"/>
              </a:ext>
            </a:extLst>
          </p:cNvPr>
          <p:cNvSpPr>
            <a:spLocks noGrp="1"/>
          </p:cNvSpPr>
          <p:nvPr>
            <p:ph type="body" sz="quarter" idx="16"/>
          </p:nvPr>
        </p:nvSpPr>
        <p:spPr>
          <a:xfrm>
            <a:off x="600075"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1" name="Platshållare för text 3">
            <a:extLst>
              <a:ext uri="{FF2B5EF4-FFF2-40B4-BE49-F238E27FC236}">
                <a16:creationId xmlns:a16="http://schemas.microsoft.com/office/drawing/2014/main" id="{81E59C72-4325-9697-1B8F-6876044359F2}"/>
              </a:ext>
            </a:extLst>
          </p:cNvPr>
          <p:cNvSpPr>
            <a:spLocks noGrp="1"/>
          </p:cNvSpPr>
          <p:nvPr>
            <p:ph type="body" sz="quarter" idx="17"/>
          </p:nvPr>
        </p:nvSpPr>
        <p:spPr>
          <a:xfrm>
            <a:off x="4383881"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2" name="Platshållare för text 4">
            <a:extLst>
              <a:ext uri="{FF2B5EF4-FFF2-40B4-BE49-F238E27FC236}">
                <a16:creationId xmlns:a16="http://schemas.microsoft.com/office/drawing/2014/main" id="{04B71E10-09CE-4F1F-5969-3DD959F0102C}"/>
              </a:ext>
            </a:extLst>
          </p:cNvPr>
          <p:cNvSpPr>
            <a:spLocks noGrp="1"/>
          </p:cNvSpPr>
          <p:nvPr>
            <p:ph type="body" sz="quarter" idx="18"/>
          </p:nvPr>
        </p:nvSpPr>
        <p:spPr>
          <a:xfrm>
            <a:off x="8167687"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5A8E03F6-2D99-9C4F-8DF5-D169CFDD1A0C}"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70295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4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8AF63115-71BE-3E46-BB5A-A4600F1506C7}"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35712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4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D90C2B5D-CFFA-002C-8403-A5BA4FD6C513}"/>
              </a:ext>
            </a:extLst>
          </p:cNvPr>
          <p:cNvSpPr>
            <a:spLocks noGrp="1"/>
          </p:cNvSpPr>
          <p:nvPr>
            <p:ph type="body" sz="quarter" idx="17"/>
          </p:nvPr>
        </p:nvSpPr>
        <p:spPr>
          <a:xfrm>
            <a:off x="600075"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Platshållare för text 3">
            <a:extLst>
              <a:ext uri="{FF2B5EF4-FFF2-40B4-BE49-F238E27FC236}">
                <a16:creationId xmlns:a16="http://schemas.microsoft.com/office/drawing/2014/main" id="{F4E32133-1B05-00E9-FC72-16105F20E5D8}"/>
              </a:ext>
            </a:extLst>
          </p:cNvPr>
          <p:cNvSpPr>
            <a:spLocks noGrp="1"/>
          </p:cNvSpPr>
          <p:nvPr>
            <p:ph type="body" sz="quarter" idx="18"/>
          </p:nvPr>
        </p:nvSpPr>
        <p:spPr>
          <a:xfrm>
            <a:off x="3446727"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5" name="Platshållare för text 4">
            <a:extLst>
              <a:ext uri="{FF2B5EF4-FFF2-40B4-BE49-F238E27FC236}">
                <a16:creationId xmlns:a16="http://schemas.microsoft.com/office/drawing/2014/main" id="{9FBEA034-4378-57AD-9BAA-D23952A616CE}"/>
              </a:ext>
            </a:extLst>
          </p:cNvPr>
          <p:cNvSpPr>
            <a:spLocks noGrp="1"/>
          </p:cNvSpPr>
          <p:nvPr>
            <p:ph type="body" sz="quarter" idx="19"/>
          </p:nvPr>
        </p:nvSpPr>
        <p:spPr>
          <a:xfrm>
            <a:off x="6293379"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6" name="Platshållare för text 5">
            <a:extLst>
              <a:ext uri="{FF2B5EF4-FFF2-40B4-BE49-F238E27FC236}">
                <a16:creationId xmlns:a16="http://schemas.microsoft.com/office/drawing/2014/main" id="{06D592E5-8C13-50D1-1CCC-8F6917A28780}"/>
              </a:ext>
            </a:extLst>
          </p:cNvPr>
          <p:cNvSpPr>
            <a:spLocks noGrp="1"/>
          </p:cNvSpPr>
          <p:nvPr>
            <p:ph type="body" sz="quarter" idx="20"/>
          </p:nvPr>
        </p:nvSpPr>
        <p:spPr>
          <a:xfrm>
            <a:off x="9140030"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09FED66-59CE-6445-BA05-B37954B8CE47}" type="datetime1">
              <a:rPr lang="sv-SE" smtClean="0"/>
              <a:t>2025-05-21</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48386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8C332B6B-9A86-944B-B689-8453757791DF}" type="datetime1">
              <a:rPr lang="sv-SE" smtClean="0"/>
              <a:t>2025-05-21</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spTree>
    <p:extLst>
      <p:ext uri="{BB962C8B-B14F-4D97-AF65-F5344CB8AC3E}">
        <p14:creationId xmlns:p14="http://schemas.microsoft.com/office/powerpoint/2010/main" val="4012770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only, light blue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957E16A-1246-F744-BDA8-D5896FB385F8}" type="datetime1">
              <a:rPr lang="sv-SE" smtClean="0"/>
              <a:t>2025-05-21</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2CD49F62-B17F-4256-87E8-B48CEC1AEC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4285149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only, sand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68888E78-A3E8-2E47-A37C-B0DACC4AC38C}" type="datetime1">
              <a:rPr lang="sv-SE" smtClean="0"/>
              <a:t>2025-05-21</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70BC9548-E26C-77A2-1994-5B2D723366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567527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only, light blu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AC1801B8-2ABD-E645-B0F3-2F4D3FFFF5AE}" type="datetime1">
              <a:rPr lang="sv-SE" smtClean="0"/>
              <a:t>2025-05-21</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C21FC7DD-9D09-44CA-0597-9DEB74E2004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3776879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only, sa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a:xfrm>
            <a:off x="600075" y="1197228"/>
            <a:ext cx="10990263" cy="568412"/>
          </a:xfrm>
        </p:spPr>
        <p:txBody>
          <a:bodyPr/>
          <a:lstStyle/>
          <a:p>
            <a:r>
              <a:rPr lang="en-GB"/>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64FA935-6078-184F-946C-D8B2130A7BC4}" type="datetime1">
              <a:rPr lang="sv-SE" smtClean="0"/>
              <a:t>2025-05-21</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B0E08DE0-7713-2F89-9CAE-718563F453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229315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image">
    <p:bg>
      <p:bgPr>
        <a:solidFill>
          <a:schemeClr val="accent4"/>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rgbClr val="00479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rgbClr val="0047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004791"/>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rgbClr val="00479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11"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2" name="Bild 12">
            <a:extLst>
              <a:ext uri="{FF2B5EF4-FFF2-40B4-BE49-F238E27FC236}">
                <a16:creationId xmlns:a16="http://schemas.microsoft.com/office/drawing/2014/main" id="{90C470E2-DC28-87C0-F617-C04E8F723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5" y="0"/>
            <a:ext cx="12192000" cy="6858000"/>
          </a:xfrm>
          <a:prstGeom prst="rect">
            <a:avLst/>
          </a:prstGeom>
        </p:spPr>
      </p:pic>
      <p:sp>
        <p:nvSpPr>
          <p:cNvPr id="13" name="Text Placeholder 8"/>
          <p:cNvSpPr>
            <a:spLocks noGrp="1"/>
          </p:cNvSpPr>
          <p:nvPr>
            <p:ph type="body" sz="quarter" idx="14" hasCustomPrompt="1"/>
          </p:nvPr>
        </p:nvSpPr>
        <p:spPr>
          <a:xfrm>
            <a:off x="596322" y="3333750"/>
            <a:ext cx="7218363" cy="1742546"/>
          </a:xfrm>
        </p:spPr>
        <p:txBody>
          <a:bodyPr anchor="b"/>
          <a:lstStyle>
            <a:lvl1pPr marL="0" indent="0">
              <a:buNone/>
              <a:defRPr sz="6000" b="1">
                <a:solidFill>
                  <a:srgbClr val="000061"/>
                </a:solidFill>
              </a:defRPr>
            </a:lvl1pPr>
          </a:lstStyle>
          <a:p>
            <a:r>
              <a:rPr lang="en-US" dirty="0"/>
              <a:t>Click to edit Master title style</a:t>
            </a:r>
            <a:endParaRPr lang="sv-SE" dirty="0"/>
          </a:p>
        </p:txBody>
      </p:sp>
      <p:pic>
        <p:nvPicPr>
          <p:cNvPr id="14"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7330" y="226116"/>
            <a:ext cx="960463" cy="1076212"/>
          </a:xfrm>
          <a:prstGeom prst="rect">
            <a:avLst/>
          </a:prstGeom>
        </p:spPr>
      </p:pic>
    </p:spTree>
    <p:extLst>
      <p:ext uri="{BB962C8B-B14F-4D97-AF65-F5344CB8AC3E}">
        <p14:creationId xmlns:p14="http://schemas.microsoft.com/office/powerpoint/2010/main" val="3281607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B35DBFB-5CDF-E32D-0562-6D92213809A1}"/>
              </a:ext>
            </a:extLst>
          </p:cNvPr>
          <p:cNvSpPr>
            <a:spLocks noGrp="1"/>
          </p:cNvSpPr>
          <p:nvPr>
            <p:ph type="dt" sz="half" idx="10"/>
          </p:nvPr>
        </p:nvSpPr>
        <p:spPr/>
        <p:txBody>
          <a:bodyPr/>
          <a:lstStyle/>
          <a:p>
            <a:fld id="{878DDE6C-6786-8C48-9317-AF0776715ACF}" type="datetime1">
              <a:rPr lang="sv-SE" smtClean="0"/>
              <a:t>2025-05-21</a:t>
            </a:fld>
            <a:endParaRPr lang="sv-SE"/>
          </a:p>
        </p:txBody>
      </p:sp>
      <p:sp>
        <p:nvSpPr>
          <p:cNvPr id="3" name="Platshållare för sidfot 2">
            <a:extLst>
              <a:ext uri="{FF2B5EF4-FFF2-40B4-BE49-F238E27FC236}">
                <a16:creationId xmlns:a16="http://schemas.microsoft.com/office/drawing/2014/main" id="{9757DD51-31A9-0B97-878B-DC725BEF456D}"/>
              </a:ext>
            </a:extLst>
          </p:cNvPr>
          <p:cNvSpPr>
            <a:spLocks noGrp="1"/>
          </p:cNvSpPr>
          <p:nvPr>
            <p:ph type="ftr" sz="quarter" idx="11"/>
          </p:nvPr>
        </p:nvSpPr>
        <p:spPr/>
        <p:txBody>
          <a:bodyPr/>
          <a:lstStyle/>
          <a:p>
            <a:r>
              <a:rPr lang="sv-SE"/>
              <a:t>Presentation footer</a:t>
            </a:r>
          </a:p>
        </p:txBody>
      </p:sp>
      <p:sp>
        <p:nvSpPr>
          <p:cNvPr id="4" name="Platshållare för bildnummer 3">
            <a:extLst>
              <a:ext uri="{FF2B5EF4-FFF2-40B4-BE49-F238E27FC236}">
                <a16:creationId xmlns:a16="http://schemas.microsoft.com/office/drawing/2014/main" id="{49810C51-F518-224E-FB91-8421FD7D6879}"/>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134940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Headline and content,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GB"/>
              <a:t>Click to edit Master title style</a:t>
            </a:r>
            <a:endParaRPr lang="sv-SE" dirty="0"/>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5" y="1366838"/>
            <a:ext cx="10990263" cy="495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605808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only,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GB"/>
              <a:t>Click to edit Master title style</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2025-05-21</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283336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A3328FD-6257-AC43-9CE4-2903A4D2BB9D}" type="datetime1">
              <a:rPr lang="sv-SE" smtClean="0"/>
              <a:t>2025-05-21</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B31C6E16-A8C5-A850-CB5B-D4A530D7DE2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4EDED1D2-CC81-27E6-259D-AC4805594BE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232605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navy blue">
    <p:bg>
      <p:bgPr>
        <a:solidFill>
          <a:schemeClr val="tx2"/>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2BABC24-2A82-014C-9256-A51302708EE4}" type="datetime1">
              <a:rPr lang="sv-SE" smtClean="0"/>
              <a:t>2025-05-21</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0D27DED8-EA09-1EA2-8C8D-DCB1C9F0377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004E1202-DA06-9B02-2B87-6713C953C35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4150311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w to use template">
    <p:spTree>
      <p:nvGrpSpPr>
        <p:cNvPr id="1" name=""/>
        <p:cNvGrpSpPr/>
        <p:nvPr/>
      </p:nvGrpSpPr>
      <p:grpSpPr>
        <a:xfrm>
          <a:off x="0" y="0"/>
          <a:ext cx="0" cy="0"/>
          <a:chOff x="0" y="0"/>
          <a:chExt cx="0" cy="0"/>
        </a:xfrm>
      </p:grpSpPr>
      <p:grpSp>
        <p:nvGrpSpPr>
          <p:cNvPr id="16" name="Grupp 15">
            <a:extLst>
              <a:ext uri="{FF2B5EF4-FFF2-40B4-BE49-F238E27FC236}">
                <a16:creationId xmlns:a16="http://schemas.microsoft.com/office/drawing/2014/main" id="{CE19B76B-69BE-2CE8-2691-D7F57CA2A986}"/>
              </a:ext>
            </a:extLst>
          </p:cNvPr>
          <p:cNvGrpSpPr>
            <a:grpSpLocks noChangeAspect="1"/>
          </p:cNvGrpSpPr>
          <p:nvPr userDrawn="1"/>
        </p:nvGrpSpPr>
        <p:grpSpPr>
          <a:xfrm>
            <a:off x="2347236" y="2028884"/>
            <a:ext cx="1806522" cy="3150398"/>
            <a:chOff x="3971925" y="-1798194"/>
            <a:chExt cx="6248400" cy="10896600"/>
          </a:xfrm>
        </p:grpSpPr>
        <p:pic>
          <p:nvPicPr>
            <p:cNvPr id="13" name="Bildobjekt 12" descr="En bild som visar text, skärmbild, programvara, diagram&#10;&#10;Automatiskt genererad beskrivning">
              <a:extLst>
                <a:ext uri="{FF2B5EF4-FFF2-40B4-BE49-F238E27FC236}">
                  <a16:creationId xmlns:a16="http://schemas.microsoft.com/office/drawing/2014/main" id="{77182B8F-9D5B-E130-993A-698BFACD8216}"/>
                </a:ext>
              </a:extLst>
            </p:cNvPr>
            <p:cNvPicPr>
              <a:picLocks noChangeAspect="1"/>
            </p:cNvPicPr>
            <p:nvPr userDrawn="1"/>
          </p:nvPicPr>
          <p:blipFill>
            <a:blip r:embed="rId2"/>
            <a:stretch>
              <a:fillRect/>
            </a:stretch>
          </p:blipFill>
          <p:spPr>
            <a:xfrm>
              <a:off x="3971925" y="3650106"/>
              <a:ext cx="6248400" cy="5448300"/>
            </a:xfrm>
            <a:prstGeom prst="rect">
              <a:avLst/>
            </a:prstGeom>
          </p:spPr>
        </p:pic>
        <p:pic>
          <p:nvPicPr>
            <p:cNvPr id="15" name="Bildobjekt 14" descr="En bild som visar text, skärmbild, programvara, Datorikon&#10;&#10;Automatiskt genererad beskrivning">
              <a:extLst>
                <a:ext uri="{FF2B5EF4-FFF2-40B4-BE49-F238E27FC236}">
                  <a16:creationId xmlns:a16="http://schemas.microsoft.com/office/drawing/2014/main" id="{7DA50AB1-F7A2-EBC7-FB82-E0BBB1473184}"/>
                </a:ext>
              </a:extLst>
            </p:cNvPr>
            <p:cNvPicPr>
              <a:picLocks noChangeAspect="1"/>
            </p:cNvPicPr>
            <p:nvPr userDrawn="1"/>
          </p:nvPicPr>
          <p:blipFill>
            <a:blip r:embed="rId3"/>
            <a:stretch>
              <a:fillRect/>
            </a:stretch>
          </p:blipFill>
          <p:spPr>
            <a:xfrm>
              <a:off x="3971925" y="-1798194"/>
              <a:ext cx="6248400" cy="5448300"/>
            </a:xfrm>
            <a:prstGeom prst="rect">
              <a:avLst/>
            </a:prstGeom>
          </p:spPr>
        </p:pic>
      </p:grpSp>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77AA192B-9140-F746-B429-ACF197DC5439}" type="datetime1">
              <a:rPr lang="sv-SE" smtClean="0"/>
              <a:t>2025-05-21</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46036"/>
            <a:ext cx="10991850" cy="796252"/>
          </a:xfrm>
          <a:prstGeom prst="rect">
            <a:avLst/>
          </a:prstGeom>
          <a:noFill/>
        </p:spPr>
        <p:txBody>
          <a:bodyPr wrap="square" anchor="t">
            <a:noAutofit/>
          </a:bodyPr>
          <a:lstStyle/>
          <a:p>
            <a:r>
              <a:rPr lang="en-US" sz="3600" b="1" noProof="0" dirty="0">
                <a:solidFill>
                  <a:schemeClr val="tx2"/>
                </a:solidFill>
                <a:latin typeface="+mj-lt"/>
              </a:rPr>
              <a:t>How to use this template</a:t>
            </a:r>
          </a:p>
        </p:txBody>
      </p:sp>
      <p:sp>
        <p:nvSpPr>
          <p:cNvPr id="6" name="textruta 5">
            <a:extLst>
              <a:ext uri="{FF2B5EF4-FFF2-40B4-BE49-F238E27FC236}">
                <a16:creationId xmlns:a16="http://schemas.microsoft.com/office/drawing/2014/main" id="{A169F84A-F3A8-EFE5-7C9A-F2537DED6605}"/>
              </a:ext>
            </a:extLst>
          </p:cNvPr>
          <p:cNvSpPr txBox="1"/>
          <p:nvPr userDrawn="1"/>
        </p:nvSpPr>
        <p:spPr>
          <a:xfrm>
            <a:off x="716536" y="2472816"/>
            <a:ext cx="1469735" cy="723275"/>
          </a:xfrm>
          <a:prstGeom prst="rect">
            <a:avLst/>
          </a:prstGeom>
          <a:noFill/>
        </p:spPr>
        <p:txBody>
          <a:bodyPr wrap="square" lIns="0" tIns="0" rIns="0" bIns="0" rtlCol="0">
            <a:spAutoFit/>
          </a:bodyPr>
          <a:lstStyle/>
          <a:p>
            <a:pPr>
              <a:spcAft>
                <a:spcPts val="600"/>
              </a:spcAft>
            </a:pPr>
            <a:r>
              <a:rPr lang="en-US" sz="1000" b="1" noProof="0" dirty="0">
                <a:solidFill>
                  <a:schemeClr val="tx2"/>
                </a:solidFill>
              </a:rPr>
              <a:t>Slide templates</a:t>
            </a:r>
          </a:p>
          <a:p>
            <a:pPr>
              <a:spcAft>
                <a:spcPts val="600"/>
              </a:spcAft>
            </a:pPr>
            <a:r>
              <a:rPr lang="en-US" sz="800" noProof="0" dirty="0"/>
              <a:t>Click on </a:t>
            </a:r>
            <a:r>
              <a:rPr lang="en-US" sz="800" i="1" noProof="0" dirty="0"/>
              <a:t>New slide</a:t>
            </a:r>
            <a:r>
              <a:rPr lang="en-US" sz="800" noProof="0" dirty="0"/>
              <a:t> to see the templates various template slide. Choose one to suite </a:t>
            </a:r>
            <a:br>
              <a:rPr lang="en-US" sz="800" noProof="0" dirty="0"/>
            </a:br>
            <a:r>
              <a:rPr lang="en-US" sz="800" noProof="0" dirty="0"/>
              <a:t>your content.</a:t>
            </a:r>
          </a:p>
        </p:txBody>
      </p:sp>
      <p:sp>
        <p:nvSpPr>
          <p:cNvPr id="8" name="textruta 7">
            <a:extLst>
              <a:ext uri="{FF2B5EF4-FFF2-40B4-BE49-F238E27FC236}">
                <a16:creationId xmlns:a16="http://schemas.microsoft.com/office/drawing/2014/main" id="{768BCC39-F9DA-DF60-4025-17B6E0131556}"/>
              </a:ext>
            </a:extLst>
          </p:cNvPr>
          <p:cNvSpPr txBox="1"/>
          <p:nvPr userDrawn="1"/>
        </p:nvSpPr>
        <p:spPr>
          <a:xfrm>
            <a:off x="716537" y="3685917"/>
            <a:ext cx="1469735" cy="692497"/>
          </a:xfrm>
          <a:prstGeom prst="rect">
            <a:avLst/>
          </a:prstGeom>
          <a:noFill/>
        </p:spPr>
        <p:txBody>
          <a:bodyPr wrap="square" lIns="0" tIns="0" rIns="0" bIns="0" rtlCol="0">
            <a:spAutoFit/>
          </a:bodyPr>
          <a:lstStyle/>
          <a:p>
            <a:pPr>
              <a:spcAft>
                <a:spcPts val="600"/>
              </a:spcAft>
            </a:pPr>
            <a:r>
              <a:rPr lang="en-US" sz="800" b="1" noProof="0" dirty="0">
                <a:solidFill>
                  <a:schemeClr val="tx2"/>
                </a:solidFill>
              </a:rPr>
              <a:t>Layout</a:t>
            </a:r>
          </a:p>
          <a:p>
            <a:pPr>
              <a:spcAft>
                <a:spcPts val="600"/>
              </a:spcAft>
            </a:pPr>
            <a:r>
              <a:rPr lang="en-US" sz="800" noProof="0" dirty="0"/>
              <a:t>If you’d like to change slide template on an existing slide, click on </a:t>
            </a:r>
            <a:r>
              <a:rPr lang="en-US" sz="800" i="1" noProof="0" dirty="0"/>
              <a:t>Layout</a:t>
            </a:r>
            <a:r>
              <a:rPr lang="en-US" sz="800" noProof="0" dirty="0"/>
              <a:t> and select a new template. </a:t>
            </a:r>
          </a:p>
        </p:txBody>
      </p:sp>
      <p:sp>
        <p:nvSpPr>
          <p:cNvPr id="9" name="textruta 8">
            <a:extLst>
              <a:ext uri="{FF2B5EF4-FFF2-40B4-BE49-F238E27FC236}">
                <a16:creationId xmlns:a16="http://schemas.microsoft.com/office/drawing/2014/main" id="{F266C024-6842-2553-28D2-931168DE2970}"/>
              </a:ext>
            </a:extLst>
          </p:cNvPr>
          <p:cNvSpPr txBox="1"/>
          <p:nvPr userDrawn="1"/>
        </p:nvSpPr>
        <p:spPr>
          <a:xfrm>
            <a:off x="716536" y="4881301"/>
            <a:ext cx="1469735" cy="569387"/>
          </a:xfrm>
          <a:prstGeom prst="rect">
            <a:avLst/>
          </a:prstGeom>
          <a:noFill/>
        </p:spPr>
        <p:txBody>
          <a:bodyPr wrap="square" lIns="0" tIns="0" rIns="0" bIns="0" rtlCol="0">
            <a:spAutoFit/>
          </a:bodyPr>
          <a:lstStyle/>
          <a:p>
            <a:pPr>
              <a:spcAft>
                <a:spcPts val="600"/>
              </a:spcAft>
            </a:pPr>
            <a:r>
              <a:rPr lang="en-US" sz="800" b="1" noProof="0" dirty="0">
                <a:solidFill>
                  <a:schemeClr val="tx2"/>
                </a:solidFill>
              </a:rPr>
              <a:t>Reset</a:t>
            </a:r>
          </a:p>
          <a:p>
            <a:pPr>
              <a:spcAft>
                <a:spcPts val="600"/>
              </a:spcAft>
            </a:pPr>
            <a:r>
              <a:rPr lang="en-US" sz="800" noProof="0" dirty="0"/>
              <a:t>Reset a slide to the slide templates design by </a:t>
            </a:r>
            <a:br>
              <a:rPr lang="en-US" sz="800" noProof="0" dirty="0"/>
            </a:br>
            <a:r>
              <a:rPr lang="en-US" sz="800" noProof="0" dirty="0"/>
              <a:t>clicking on </a:t>
            </a:r>
            <a:r>
              <a:rPr lang="en-US" sz="800" i="1" noProof="0" dirty="0"/>
              <a:t>Reset</a:t>
            </a:r>
            <a:r>
              <a:rPr lang="en-US" sz="800" noProof="0" dirty="0"/>
              <a:t>. </a:t>
            </a:r>
          </a:p>
        </p:txBody>
      </p:sp>
      <p:sp>
        <p:nvSpPr>
          <p:cNvPr id="10" name="textruta 9">
            <a:extLst>
              <a:ext uri="{FF2B5EF4-FFF2-40B4-BE49-F238E27FC236}">
                <a16:creationId xmlns:a16="http://schemas.microsoft.com/office/drawing/2014/main" id="{C49C5967-B80A-E7A8-432B-804EA96184DA}"/>
              </a:ext>
            </a:extLst>
          </p:cNvPr>
          <p:cNvSpPr txBox="1"/>
          <p:nvPr userDrawn="1"/>
        </p:nvSpPr>
        <p:spPr>
          <a:xfrm>
            <a:off x="4586575" y="2066955"/>
            <a:ext cx="1361445" cy="1092607"/>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Colors</a:t>
            </a:r>
          </a:p>
          <a:p>
            <a:pPr>
              <a:spcAft>
                <a:spcPts val="600"/>
              </a:spcAft>
            </a:pPr>
            <a:r>
              <a:rPr lang="en-US" sz="800" noProof="0" dirty="0"/>
              <a:t>This template is programmed with the KTH color palette. The correct colors are the in top row under </a:t>
            </a:r>
            <a:r>
              <a:rPr lang="en-US" sz="800" i="1" noProof="0" dirty="0"/>
              <a:t>Theme Colors</a:t>
            </a:r>
            <a:r>
              <a:rPr lang="en-US" sz="800" noProof="0" dirty="0"/>
              <a:t> and all colors under </a:t>
            </a:r>
            <a:r>
              <a:rPr lang="en-US" sz="800" i="1" noProof="0" dirty="0"/>
              <a:t>Custom Colors</a:t>
            </a:r>
            <a:r>
              <a:rPr lang="en-US" sz="800" noProof="0" dirty="0"/>
              <a:t>. Only use the correct colors.</a:t>
            </a:r>
          </a:p>
        </p:txBody>
      </p:sp>
      <p:sp>
        <p:nvSpPr>
          <p:cNvPr id="17" name="textruta 16">
            <a:extLst>
              <a:ext uri="{FF2B5EF4-FFF2-40B4-BE49-F238E27FC236}">
                <a16:creationId xmlns:a16="http://schemas.microsoft.com/office/drawing/2014/main" id="{5077E03A-6420-92EB-FBAB-1A11484F6E1E}"/>
              </a:ext>
            </a:extLst>
          </p:cNvPr>
          <p:cNvSpPr txBox="1"/>
          <p:nvPr userDrawn="1"/>
        </p:nvSpPr>
        <p:spPr>
          <a:xfrm>
            <a:off x="6938221" y="2303726"/>
            <a:ext cx="598588" cy="307777"/>
          </a:xfrm>
          <a:prstGeom prst="rect">
            <a:avLst/>
          </a:prstGeom>
          <a:noFill/>
        </p:spPr>
        <p:txBody>
          <a:bodyPr wrap="square" lIns="0" tIns="0" rIns="0" bIns="0" rtlCol="0">
            <a:spAutoFit/>
          </a:bodyPr>
          <a:lstStyle/>
          <a:p>
            <a:r>
              <a:rPr lang="en-US" sz="500" noProof="0" dirty="0">
                <a:solidFill>
                  <a:srgbClr val="F9535C"/>
                </a:solidFill>
              </a:rPr>
              <a:t>Do </a:t>
            </a:r>
            <a:r>
              <a:rPr lang="en-US" sz="500" u="sng" noProof="0" dirty="0">
                <a:solidFill>
                  <a:srgbClr val="F9535C"/>
                </a:solidFill>
              </a:rPr>
              <a:t>NOT</a:t>
            </a:r>
            <a:r>
              <a:rPr lang="en-US" sz="500" noProof="0" dirty="0">
                <a:solidFill>
                  <a:srgbClr val="F9535C"/>
                </a:solidFill>
              </a:rPr>
              <a:t> use the colors PowerPoint auto generates. They are not on brand. </a:t>
            </a:r>
          </a:p>
        </p:txBody>
      </p:sp>
      <p:sp>
        <p:nvSpPr>
          <p:cNvPr id="21" name="textruta 20">
            <a:extLst>
              <a:ext uri="{FF2B5EF4-FFF2-40B4-BE49-F238E27FC236}">
                <a16:creationId xmlns:a16="http://schemas.microsoft.com/office/drawing/2014/main" id="{8926CA3B-DA70-E9B7-6DA6-A695DCFB4726}"/>
              </a:ext>
            </a:extLst>
          </p:cNvPr>
          <p:cNvSpPr txBox="1"/>
          <p:nvPr userDrawn="1"/>
        </p:nvSpPr>
        <p:spPr>
          <a:xfrm>
            <a:off x="8095279" y="2061013"/>
            <a:ext cx="1588210" cy="2185214"/>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Change the image crop</a:t>
            </a:r>
          </a:p>
          <a:p>
            <a:pPr>
              <a:spcAft>
                <a:spcPts val="600"/>
              </a:spcAft>
            </a:pPr>
            <a:r>
              <a:rPr lang="en-US" sz="800" noProof="0" dirty="0"/>
              <a:t>When an image is placed in an image place holder, PowerPoint automatically crops the image to fit the placeholder. To alter what part of the image is shown:</a:t>
            </a:r>
          </a:p>
          <a:p>
            <a:pPr marL="120600" indent="-120600">
              <a:spcAft>
                <a:spcPts val="600"/>
              </a:spcAft>
              <a:buClr>
                <a:schemeClr val="accent1"/>
              </a:buClr>
              <a:buFont typeface="+mj-lt"/>
              <a:buAutoNum type="arabicPeriod"/>
            </a:pPr>
            <a:r>
              <a:rPr lang="en-US" sz="800" noProof="0" dirty="0"/>
              <a:t>Select the image and go to </a:t>
            </a:r>
            <a:br>
              <a:rPr lang="en-US" sz="800" noProof="0" dirty="0"/>
            </a:br>
            <a:r>
              <a:rPr lang="en-US" sz="800" noProof="0" dirty="0"/>
              <a:t>the </a:t>
            </a:r>
            <a:r>
              <a:rPr lang="en-US" sz="800" i="1" noProof="0" dirty="0"/>
              <a:t>Picture Format </a:t>
            </a:r>
            <a:r>
              <a:rPr lang="en-US" sz="800" noProof="0" dirty="0"/>
              <a:t>tab. </a:t>
            </a:r>
          </a:p>
          <a:p>
            <a:pPr marL="120600" indent="-120600">
              <a:spcAft>
                <a:spcPts val="600"/>
              </a:spcAft>
              <a:buClr>
                <a:schemeClr val="accent1"/>
              </a:buClr>
              <a:buFont typeface="+mj-lt"/>
              <a:buAutoNum type="arabicPeriod"/>
            </a:pPr>
            <a:r>
              <a:rPr lang="en-US" sz="800" noProof="0" dirty="0"/>
              <a:t>Choose </a:t>
            </a:r>
            <a:r>
              <a:rPr lang="en-US" sz="800" i="1" noProof="0" dirty="0"/>
              <a:t>Crop</a:t>
            </a:r>
            <a:r>
              <a:rPr lang="en-US" sz="800" noProof="0" dirty="0"/>
              <a:t>. Now, the entire image is visible, the cropped out parts are darker. </a:t>
            </a:r>
          </a:p>
          <a:p>
            <a:pPr marL="120600" indent="-120600">
              <a:spcAft>
                <a:spcPts val="600"/>
              </a:spcAft>
              <a:buClr>
                <a:schemeClr val="accent1"/>
              </a:buClr>
              <a:buFont typeface="+mj-lt"/>
              <a:buAutoNum type="arabicPeriod"/>
            </a:pPr>
            <a:r>
              <a:rPr lang="en-US" sz="800" noProof="0" dirty="0"/>
              <a:t>Now you can move the image around within the placeholder and/or zoom in by pulling the corners of the image. </a:t>
            </a:r>
          </a:p>
        </p:txBody>
      </p:sp>
      <p:sp>
        <p:nvSpPr>
          <p:cNvPr id="23" name="textruta 22">
            <a:extLst>
              <a:ext uri="{FF2B5EF4-FFF2-40B4-BE49-F238E27FC236}">
                <a16:creationId xmlns:a16="http://schemas.microsoft.com/office/drawing/2014/main" id="{4FF18537-A6AC-E08C-1D06-F4EFDB0287B8}"/>
              </a:ext>
            </a:extLst>
          </p:cNvPr>
          <p:cNvSpPr txBox="1"/>
          <p:nvPr userDrawn="1"/>
        </p:nvSpPr>
        <p:spPr>
          <a:xfrm>
            <a:off x="10058400" y="2061013"/>
            <a:ext cx="1486590" cy="1692771"/>
          </a:xfrm>
          <a:prstGeom prst="rect">
            <a:avLst/>
          </a:prstGeom>
          <a:noFill/>
        </p:spPr>
        <p:txBody>
          <a:bodyPr wrap="square" lIns="0" tIns="0" rIns="0" bIns="0" rtlCol="0">
            <a:spAutoFit/>
          </a:bodyPr>
          <a:lstStyle/>
          <a:p>
            <a:pPr>
              <a:spcAft>
                <a:spcPts val="600"/>
              </a:spcAft>
            </a:pPr>
            <a:r>
              <a:rPr lang="en-US" sz="1000" b="1" noProof="0" dirty="0">
                <a:solidFill>
                  <a:schemeClr val="tx2"/>
                </a:solidFill>
              </a:rPr>
              <a:t>Edit image background</a:t>
            </a:r>
          </a:p>
          <a:p>
            <a:pPr marL="120600" indent="-120600">
              <a:spcAft>
                <a:spcPts val="600"/>
              </a:spcAft>
              <a:buClr>
                <a:schemeClr val="accent1"/>
              </a:buClr>
              <a:buAutoNum type="arabicPeriod"/>
            </a:pPr>
            <a:r>
              <a:rPr lang="en-US" sz="800" noProof="0" dirty="0"/>
              <a:t>Select </a:t>
            </a:r>
            <a:r>
              <a:rPr lang="en-US" sz="800" i="1" noProof="0" dirty="0"/>
              <a:t>Design</a:t>
            </a:r>
            <a:r>
              <a:rPr lang="en-US" sz="800" noProof="0" dirty="0"/>
              <a:t> &gt; </a:t>
            </a:r>
            <a:r>
              <a:rPr lang="en-US" sz="800" i="1" noProof="0" dirty="0"/>
              <a:t>Format Background</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Format Background pane</a:t>
            </a:r>
            <a:r>
              <a:rPr lang="en-US" sz="800" noProof="0" dirty="0"/>
              <a:t>, select </a:t>
            </a:r>
            <a:r>
              <a:rPr lang="en-US" sz="800" i="1" noProof="0" dirty="0"/>
              <a:t>Picture or texture fill</a:t>
            </a:r>
            <a:r>
              <a:rPr lang="en-US" sz="800" noProof="0" dirty="0"/>
              <a:t>.</a:t>
            </a:r>
          </a:p>
          <a:p>
            <a:pPr marL="120600" indent="-120600">
              <a:spcAft>
                <a:spcPts val="600"/>
              </a:spcAft>
              <a:buClr>
                <a:schemeClr val="accent1"/>
              </a:buClr>
              <a:buAutoNum type="arabicPeriod"/>
            </a:pPr>
            <a:r>
              <a:rPr lang="en-US" sz="800" noProof="0" dirty="0"/>
              <a:t>Select </a:t>
            </a:r>
            <a:r>
              <a:rPr lang="en-US" sz="800" i="1" noProof="0" dirty="0"/>
              <a:t>File</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Insert Picture</a:t>
            </a:r>
            <a:r>
              <a:rPr lang="en-US" sz="800" noProof="0" dirty="0"/>
              <a:t> dialog box, choose the picture </a:t>
            </a:r>
            <a:br>
              <a:rPr lang="en-US" sz="800" noProof="0" dirty="0"/>
            </a:br>
            <a:r>
              <a:rPr lang="en-US" sz="800" noProof="0" dirty="0"/>
              <a:t>you want to use and then select </a:t>
            </a:r>
            <a:r>
              <a:rPr lang="en-US" sz="800" i="1" noProof="0" dirty="0"/>
              <a:t>Insert</a:t>
            </a:r>
            <a:r>
              <a:rPr lang="en-US" sz="800" noProof="0" dirty="0"/>
              <a:t>.</a:t>
            </a:r>
          </a:p>
        </p:txBody>
      </p:sp>
      <p:sp>
        <p:nvSpPr>
          <p:cNvPr id="24" name="textruta 23">
            <a:extLst>
              <a:ext uri="{FF2B5EF4-FFF2-40B4-BE49-F238E27FC236}">
                <a16:creationId xmlns:a16="http://schemas.microsoft.com/office/drawing/2014/main" id="{49208D86-4998-5146-37DE-48F0F8DCB7BC}"/>
              </a:ext>
            </a:extLst>
          </p:cNvPr>
          <p:cNvSpPr txBox="1"/>
          <p:nvPr userDrawn="1"/>
        </p:nvSpPr>
        <p:spPr>
          <a:xfrm>
            <a:off x="4586575" y="4075714"/>
            <a:ext cx="1295401" cy="1569660"/>
          </a:xfrm>
          <a:prstGeom prst="rect">
            <a:avLst/>
          </a:prstGeom>
          <a:noFill/>
        </p:spPr>
        <p:txBody>
          <a:bodyPr wrap="square" lIns="0" tIns="0" rIns="0" bIns="0" rtlCol="0">
            <a:spAutoFit/>
          </a:bodyPr>
          <a:lstStyle/>
          <a:p>
            <a:pPr>
              <a:spcAft>
                <a:spcPts val="600"/>
              </a:spcAft>
            </a:pPr>
            <a:r>
              <a:rPr lang="en-US" sz="1000" b="1" noProof="0" dirty="0">
                <a:solidFill>
                  <a:schemeClr val="tx2"/>
                </a:solidFill>
              </a:rPr>
              <a:t>Header and footer</a:t>
            </a:r>
          </a:p>
          <a:p>
            <a:pPr>
              <a:spcAft>
                <a:spcPts val="600"/>
              </a:spcAft>
            </a:pPr>
            <a:r>
              <a:rPr lang="en-US" sz="800" noProof="0" dirty="0"/>
              <a:t>Insert header/footer, </a:t>
            </a:r>
            <a:br>
              <a:rPr lang="en-US" sz="800" noProof="0" dirty="0"/>
            </a:br>
            <a:r>
              <a:rPr lang="en-US" sz="800" noProof="0" dirty="0"/>
              <a:t>date and page numbers:</a:t>
            </a:r>
          </a:p>
          <a:p>
            <a:pPr marL="120600" indent="-120600">
              <a:spcAft>
                <a:spcPts val="600"/>
              </a:spcAft>
              <a:buClr>
                <a:schemeClr val="accent1"/>
              </a:buClr>
              <a:buFont typeface="+mj-lt"/>
              <a:buAutoNum type="arabicPeriod"/>
            </a:pPr>
            <a:r>
              <a:rPr lang="en-US" sz="800" noProof="0" dirty="0"/>
              <a:t>On the </a:t>
            </a:r>
            <a:r>
              <a:rPr lang="en-US" sz="800" i="1" noProof="0" dirty="0"/>
              <a:t>Insert</a:t>
            </a:r>
            <a:r>
              <a:rPr lang="en-US" sz="800" noProof="0" dirty="0"/>
              <a:t> tab, </a:t>
            </a:r>
            <a:br>
              <a:rPr lang="en-US" sz="800" noProof="0" dirty="0"/>
            </a:br>
            <a:r>
              <a:rPr lang="en-US" sz="800" noProof="0" dirty="0"/>
              <a:t>click </a:t>
            </a:r>
            <a:r>
              <a:rPr lang="en-US" sz="800" i="1" noProof="0" dirty="0"/>
              <a:t>Header &amp; Footer</a:t>
            </a:r>
            <a:r>
              <a:rPr lang="en-US" sz="800" noProof="0" dirty="0"/>
              <a:t>.</a:t>
            </a:r>
          </a:p>
          <a:p>
            <a:pPr marL="120600" indent="-120600">
              <a:spcAft>
                <a:spcPts val="600"/>
              </a:spcAft>
              <a:buClr>
                <a:schemeClr val="accent1"/>
              </a:buClr>
              <a:buFont typeface="+mj-lt"/>
              <a:buAutoNum type="arabicPeriod"/>
            </a:pPr>
            <a:r>
              <a:rPr lang="en-US" sz="800" noProof="0" dirty="0"/>
              <a:t>In the Header and Footer box, on the Slide tab, select the information you want.</a:t>
            </a:r>
          </a:p>
          <a:p>
            <a:pPr marL="120600" indent="-120600">
              <a:spcAft>
                <a:spcPts val="600"/>
              </a:spcAft>
              <a:buClr>
                <a:schemeClr val="accent1"/>
              </a:buClr>
              <a:buFont typeface="+mj-lt"/>
              <a:buAutoNum type="arabicPeriod"/>
            </a:pPr>
            <a:r>
              <a:rPr lang="en-US" sz="800" noProof="0" dirty="0"/>
              <a:t>Click </a:t>
            </a:r>
            <a:r>
              <a:rPr lang="en-US" sz="800" i="1" noProof="0" dirty="0"/>
              <a:t>Apply to All</a:t>
            </a:r>
            <a:r>
              <a:rPr lang="en-US" sz="800" noProof="0" dirty="0"/>
              <a:t>.</a:t>
            </a:r>
          </a:p>
        </p:txBody>
      </p:sp>
      <p:pic>
        <p:nvPicPr>
          <p:cNvPr id="32" name="Bildobjekt 31" descr="En bild som visar moln, utomhus, himmel, byggnad&#10;&#10;Automatiskt genererad beskrivning">
            <a:extLst>
              <a:ext uri="{FF2B5EF4-FFF2-40B4-BE49-F238E27FC236}">
                <a16:creationId xmlns:a16="http://schemas.microsoft.com/office/drawing/2014/main" id="{94D13EAB-F856-BC62-1623-0235CE917A48}"/>
              </a:ext>
            </a:extLst>
          </p:cNvPr>
          <p:cNvPicPr>
            <a:picLocks noChangeAspect="1"/>
          </p:cNvPicPr>
          <p:nvPr userDrawn="1"/>
        </p:nvPicPr>
        <p:blipFill>
          <a:blip r:embed="rId4"/>
          <a:stretch>
            <a:fillRect/>
          </a:stretch>
        </p:blipFill>
        <p:spPr>
          <a:xfrm>
            <a:off x="8066200" y="4318565"/>
            <a:ext cx="1493231" cy="1981989"/>
          </a:xfrm>
          <a:prstGeom prst="rect">
            <a:avLst/>
          </a:prstGeom>
        </p:spPr>
      </p:pic>
      <p:pic>
        <p:nvPicPr>
          <p:cNvPr id="34" name="Picture 4" descr="Microsoft PowerPoint 365 Overview and Supported File Types">
            <a:extLst>
              <a:ext uri="{FF2B5EF4-FFF2-40B4-BE49-F238E27FC236}">
                <a16:creationId xmlns:a16="http://schemas.microsoft.com/office/drawing/2014/main" id="{6B95C2D0-3101-BE06-9875-AF2510CF817D}"/>
              </a:ext>
            </a:extLst>
          </p:cNvPr>
          <p:cNvPicPr>
            <a:picLocks noChangeAspect="1" noChangeArrowheads="1"/>
          </p:cNvPicPr>
          <p:nvPr userDrawn="1"/>
        </p:nvPicPr>
        <p:blipFill rotWithShape="1">
          <a:blip r:embed="rId5">
            <a:extLst>
              <a:ext uri="{28A0092B-C50C-407E-A947-70E740481C1C}">
                <a14:useLocalDpi xmlns:a14="http://schemas.microsoft.com/office/drawing/2010/main"/>
              </a:ext>
            </a:extLst>
          </a:blip>
          <a:srcRect/>
          <a:stretch/>
        </p:blipFill>
        <p:spPr bwMode="auto">
          <a:xfrm>
            <a:off x="721644" y="2028884"/>
            <a:ext cx="208587" cy="3343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Microsoft PowerPoint 365 Overview and Supported File Types">
            <a:extLst>
              <a:ext uri="{FF2B5EF4-FFF2-40B4-BE49-F238E27FC236}">
                <a16:creationId xmlns:a16="http://schemas.microsoft.com/office/drawing/2014/main" id="{D259F975-3B73-BC3A-B353-F3B57056CAFE}"/>
              </a:ext>
            </a:extLst>
          </p:cNvPr>
          <p:cNvPicPr>
            <a:picLocks noChangeAspect="1" noChangeArrowheads="1"/>
          </p:cNvPicPr>
          <p:nvPr userDrawn="1"/>
        </p:nvPicPr>
        <p:blipFill rotWithShape="1">
          <a:blip r:embed="rId6">
            <a:extLst>
              <a:ext uri="{28A0092B-C50C-407E-A947-70E740481C1C}">
                <a14:useLocalDpi xmlns:a14="http://schemas.microsoft.com/office/drawing/2010/main"/>
              </a:ext>
            </a:extLst>
          </a:blip>
          <a:srcRect/>
          <a:stretch/>
        </p:blipFill>
        <p:spPr bwMode="auto">
          <a:xfrm>
            <a:off x="716536" y="3527233"/>
            <a:ext cx="328130" cy="1053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Microsoft PowerPoint 365 Overview and Supported File Types">
            <a:extLst>
              <a:ext uri="{FF2B5EF4-FFF2-40B4-BE49-F238E27FC236}">
                <a16:creationId xmlns:a16="http://schemas.microsoft.com/office/drawing/2014/main" id="{C0490137-5992-062D-6D6B-7856F08EDE8C}"/>
              </a:ext>
            </a:extLst>
          </p:cNvPr>
          <p:cNvPicPr>
            <a:picLocks noChangeAspect="1" noChangeArrowheads="1"/>
          </p:cNvPicPr>
          <p:nvPr userDrawn="1"/>
        </p:nvPicPr>
        <p:blipFill rotWithShape="1">
          <a:blip r:embed="rId7">
            <a:extLst>
              <a:ext uri="{28A0092B-C50C-407E-A947-70E740481C1C}">
                <a14:useLocalDpi xmlns:a14="http://schemas.microsoft.com/office/drawing/2010/main"/>
              </a:ext>
            </a:extLst>
          </a:blip>
          <a:srcRect/>
          <a:stretch/>
        </p:blipFill>
        <p:spPr bwMode="auto">
          <a:xfrm>
            <a:off x="716536" y="4708556"/>
            <a:ext cx="256300" cy="1053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er and Footer on slides - Microsoft PowerPoint 365">
            <a:extLst>
              <a:ext uri="{FF2B5EF4-FFF2-40B4-BE49-F238E27FC236}">
                <a16:creationId xmlns:a16="http://schemas.microsoft.com/office/drawing/2014/main" id="{514F44FF-F14B-3D48-E9D1-E7E8BB20F67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62042" y="4075714"/>
            <a:ext cx="1493231" cy="1103568"/>
          </a:xfrm>
          <a:prstGeom prst="rect">
            <a:avLst/>
          </a:prstGeom>
          <a:noFill/>
          <a:extLst>
            <a:ext uri="{909E8E84-426E-40DD-AFC4-6F175D3DCCD1}">
              <a14:hiddenFill xmlns:a14="http://schemas.microsoft.com/office/drawing/2010/main">
                <a:solidFill>
                  <a:srgbClr val="FFFFFF"/>
                </a:solidFill>
              </a14:hiddenFill>
            </a:ext>
          </a:extLst>
        </p:spPr>
      </p:pic>
      <p:grpSp>
        <p:nvGrpSpPr>
          <p:cNvPr id="1125" name="Grupp 1124">
            <a:extLst>
              <a:ext uri="{FF2B5EF4-FFF2-40B4-BE49-F238E27FC236}">
                <a16:creationId xmlns:a16="http://schemas.microsoft.com/office/drawing/2014/main" id="{918579BF-BDEF-7B25-9DCA-62CC6D39793B}"/>
              </a:ext>
            </a:extLst>
          </p:cNvPr>
          <p:cNvGrpSpPr/>
          <p:nvPr userDrawn="1"/>
        </p:nvGrpSpPr>
        <p:grpSpPr>
          <a:xfrm>
            <a:off x="6063783" y="2031850"/>
            <a:ext cx="800155" cy="1688467"/>
            <a:chOff x="6063783" y="2031850"/>
            <a:chExt cx="1800691" cy="3799773"/>
          </a:xfrm>
        </p:grpSpPr>
        <p:pic>
          <p:nvPicPr>
            <p:cNvPr id="1030" name="Picture 6" descr="Hacking PowerPoint to create custom colors | BrightCarbon">
              <a:extLst>
                <a:ext uri="{FF2B5EF4-FFF2-40B4-BE49-F238E27FC236}">
                  <a16:creationId xmlns:a16="http://schemas.microsoft.com/office/drawing/2014/main" id="{1E944A0E-9B5A-F599-847C-0737479E7BC1}"/>
                </a:ext>
              </a:extLst>
            </p:cNvPr>
            <p:cNvPicPr>
              <a:picLocks noChangeAspect="1" noChangeArrowheads="1"/>
            </p:cNvPicPr>
            <p:nvPr userDrawn="1"/>
          </p:nvPicPr>
          <p:blipFill rotWithShape="1">
            <a:blip r:embed="rId9">
              <a:extLst>
                <a:ext uri="{28A0092B-C50C-407E-A947-70E740481C1C}">
                  <a14:useLocalDpi xmlns:a14="http://schemas.microsoft.com/office/drawing/2010/main"/>
                </a:ext>
              </a:extLst>
            </a:blip>
            <a:srcRect l="36641" r="36664"/>
            <a:stretch/>
          </p:blipFill>
          <p:spPr bwMode="auto">
            <a:xfrm>
              <a:off x="6063783" y="2031850"/>
              <a:ext cx="1800691" cy="3799773"/>
            </a:xfrm>
            <a:prstGeom prst="rect">
              <a:avLst/>
            </a:prstGeom>
            <a:noFill/>
            <a:extLst>
              <a:ext uri="{909E8E84-426E-40DD-AFC4-6F175D3DCCD1}">
                <a14:hiddenFill xmlns:a14="http://schemas.microsoft.com/office/drawing/2010/main">
                  <a:solidFill>
                    <a:srgbClr val="FFFFFF"/>
                  </a:solidFill>
                </a14:hiddenFill>
              </a:ext>
            </a:extLst>
          </p:spPr>
        </p:pic>
        <p:sp>
          <p:nvSpPr>
            <p:cNvPr id="1123" name="Rektangel 1122">
              <a:extLst>
                <a:ext uri="{FF2B5EF4-FFF2-40B4-BE49-F238E27FC236}">
                  <a16:creationId xmlns:a16="http://schemas.microsoft.com/office/drawing/2014/main" id="{1ED61660-0DB3-CEA4-C27E-195D3290C063}"/>
                </a:ext>
              </a:extLst>
            </p:cNvPr>
            <p:cNvSpPr/>
            <p:nvPr userDrawn="1"/>
          </p:nvSpPr>
          <p:spPr>
            <a:xfrm>
              <a:off x="6095206" y="3789106"/>
              <a:ext cx="1743870" cy="737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4" name="Rektangel 1123">
              <a:extLst>
                <a:ext uri="{FF2B5EF4-FFF2-40B4-BE49-F238E27FC236}">
                  <a16:creationId xmlns:a16="http://schemas.microsoft.com/office/drawing/2014/main" id="{97E61731-FF1C-C73E-9B81-82B5C53D7931}"/>
                </a:ext>
              </a:extLst>
            </p:cNvPr>
            <p:cNvSpPr/>
            <p:nvPr userDrawn="1"/>
          </p:nvSpPr>
          <p:spPr>
            <a:xfrm>
              <a:off x="6451542" y="2363219"/>
              <a:ext cx="1378008" cy="983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18">
              <a:extLst>
                <a:ext uri="{FF2B5EF4-FFF2-40B4-BE49-F238E27FC236}">
                  <a16:creationId xmlns:a16="http://schemas.microsoft.com/office/drawing/2014/main" id="{71A7971D-8FD8-6FAF-FBCA-543DAC638849}"/>
                </a:ext>
              </a:extLst>
            </p:cNvPr>
            <p:cNvSpPr/>
            <p:nvPr userDrawn="1"/>
          </p:nvSpPr>
          <p:spPr>
            <a:xfrm>
              <a:off x="6637090" y="2388295"/>
              <a:ext cx="126305" cy="1263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Rektangel 19">
              <a:extLst>
                <a:ext uri="{FF2B5EF4-FFF2-40B4-BE49-F238E27FC236}">
                  <a16:creationId xmlns:a16="http://schemas.microsoft.com/office/drawing/2014/main" id="{C9DDD11C-85E2-44BE-6A91-D72279994B26}"/>
                </a:ext>
              </a:extLst>
            </p:cNvPr>
            <p:cNvSpPr/>
            <p:nvPr userDrawn="1"/>
          </p:nvSpPr>
          <p:spPr>
            <a:xfrm>
              <a:off x="6812622" y="2388295"/>
              <a:ext cx="126305" cy="1263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Rektangel 21">
              <a:extLst>
                <a:ext uri="{FF2B5EF4-FFF2-40B4-BE49-F238E27FC236}">
                  <a16:creationId xmlns:a16="http://schemas.microsoft.com/office/drawing/2014/main" id="{A5F72BB2-8D37-F99C-624D-D6B83AEDB706}"/>
                </a:ext>
              </a:extLst>
            </p:cNvPr>
            <p:cNvSpPr/>
            <p:nvPr userDrawn="1"/>
          </p:nvSpPr>
          <p:spPr>
            <a:xfrm>
              <a:off x="6988154" y="23882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24">
              <a:extLst>
                <a:ext uri="{FF2B5EF4-FFF2-40B4-BE49-F238E27FC236}">
                  <a16:creationId xmlns:a16="http://schemas.microsoft.com/office/drawing/2014/main" id="{84DFF5F4-D1BE-880D-87D8-99BD8D5986B4}"/>
                </a:ext>
              </a:extLst>
            </p:cNvPr>
            <p:cNvSpPr/>
            <p:nvPr userDrawn="1"/>
          </p:nvSpPr>
          <p:spPr>
            <a:xfrm>
              <a:off x="7163686" y="23882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25">
              <a:extLst>
                <a:ext uri="{FF2B5EF4-FFF2-40B4-BE49-F238E27FC236}">
                  <a16:creationId xmlns:a16="http://schemas.microsoft.com/office/drawing/2014/main" id="{57799422-9E37-147F-C5EF-BD69600A0259}"/>
                </a:ext>
              </a:extLst>
            </p:cNvPr>
            <p:cNvSpPr/>
            <p:nvPr userDrawn="1"/>
          </p:nvSpPr>
          <p:spPr>
            <a:xfrm>
              <a:off x="7339218" y="23882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Rektangel 26">
              <a:extLst>
                <a:ext uri="{FF2B5EF4-FFF2-40B4-BE49-F238E27FC236}">
                  <a16:creationId xmlns:a16="http://schemas.microsoft.com/office/drawing/2014/main" id="{CF0BD3BD-CA59-5181-6A7D-85BA481CF469}"/>
                </a:ext>
              </a:extLst>
            </p:cNvPr>
            <p:cNvSpPr/>
            <p:nvPr userDrawn="1"/>
          </p:nvSpPr>
          <p:spPr>
            <a:xfrm>
              <a:off x="7514750" y="2388295"/>
              <a:ext cx="126305" cy="12630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Rektangel 27">
              <a:extLst>
                <a:ext uri="{FF2B5EF4-FFF2-40B4-BE49-F238E27FC236}">
                  <a16:creationId xmlns:a16="http://schemas.microsoft.com/office/drawing/2014/main" id="{AD483FB7-DFED-6269-FDB3-DA99BF8F1738}"/>
                </a:ext>
              </a:extLst>
            </p:cNvPr>
            <p:cNvSpPr/>
            <p:nvPr userDrawn="1"/>
          </p:nvSpPr>
          <p:spPr>
            <a:xfrm>
              <a:off x="7690282" y="23882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Rektangel 30">
              <a:extLst>
                <a:ext uri="{FF2B5EF4-FFF2-40B4-BE49-F238E27FC236}">
                  <a16:creationId xmlns:a16="http://schemas.microsoft.com/office/drawing/2014/main" id="{53C50CD2-78C6-259C-97BD-526C014CEC81}"/>
                </a:ext>
              </a:extLst>
            </p:cNvPr>
            <p:cNvSpPr/>
            <p:nvPr userDrawn="1"/>
          </p:nvSpPr>
          <p:spPr>
            <a:xfrm>
              <a:off x="6637090" y="2661345"/>
              <a:ext cx="126305" cy="1320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7" name="Rektangel 46">
              <a:extLst>
                <a:ext uri="{FF2B5EF4-FFF2-40B4-BE49-F238E27FC236}">
                  <a16:creationId xmlns:a16="http://schemas.microsoft.com/office/drawing/2014/main" id="{8C1EA23D-35AA-C628-1834-7EC9974FAFA4}"/>
                </a:ext>
              </a:extLst>
            </p:cNvPr>
            <p:cNvSpPr/>
            <p:nvPr userDrawn="1"/>
          </p:nvSpPr>
          <p:spPr>
            <a:xfrm>
              <a:off x="6637090" y="2794041"/>
              <a:ext cx="126305" cy="132095"/>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5" name="Rektangel 54">
              <a:extLst>
                <a:ext uri="{FF2B5EF4-FFF2-40B4-BE49-F238E27FC236}">
                  <a16:creationId xmlns:a16="http://schemas.microsoft.com/office/drawing/2014/main" id="{583F96BE-E130-3FDD-576F-874BDC4A6C90}"/>
                </a:ext>
              </a:extLst>
            </p:cNvPr>
            <p:cNvSpPr/>
            <p:nvPr userDrawn="1"/>
          </p:nvSpPr>
          <p:spPr>
            <a:xfrm>
              <a:off x="6637090" y="2926737"/>
              <a:ext cx="126305" cy="13209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Rektangel 62">
              <a:extLst>
                <a:ext uri="{FF2B5EF4-FFF2-40B4-BE49-F238E27FC236}">
                  <a16:creationId xmlns:a16="http://schemas.microsoft.com/office/drawing/2014/main" id="{33F1335E-E254-7491-5F15-30754BBD151E}"/>
                </a:ext>
              </a:extLst>
            </p:cNvPr>
            <p:cNvSpPr/>
            <p:nvPr userDrawn="1"/>
          </p:nvSpPr>
          <p:spPr>
            <a:xfrm>
              <a:off x="6637090" y="3059433"/>
              <a:ext cx="126305" cy="132095"/>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33" name="Rektangel 1032">
              <a:extLst>
                <a:ext uri="{FF2B5EF4-FFF2-40B4-BE49-F238E27FC236}">
                  <a16:creationId xmlns:a16="http://schemas.microsoft.com/office/drawing/2014/main" id="{B691ED7D-5446-C50C-8BC0-D7AB6D614765}"/>
                </a:ext>
              </a:extLst>
            </p:cNvPr>
            <p:cNvSpPr/>
            <p:nvPr userDrawn="1"/>
          </p:nvSpPr>
          <p:spPr>
            <a:xfrm>
              <a:off x="6637090" y="3192130"/>
              <a:ext cx="126305" cy="132095"/>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2" name="Rektangel 1041">
              <a:extLst>
                <a:ext uri="{FF2B5EF4-FFF2-40B4-BE49-F238E27FC236}">
                  <a16:creationId xmlns:a16="http://schemas.microsoft.com/office/drawing/2014/main" id="{7F5FD652-25CD-24B4-271B-3CFC6E465C27}"/>
                </a:ext>
              </a:extLst>
            </p:cNvPr>
            <p:cNvSpPr/>
            <p:nvPr userDrawn="1"/>
          </p:nvSpPr>
          <p:spPr>
            <a:xfrm>
              <a:off x="6812622" y="2661345"/>
              <a:ext cx="126305" cy="13209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3" name="Rektangel 1042">
              <a:extLst>
                <a:ext uri="{FF2B5EF4-FFF2-40B4-BE49-F238E27FC236}">
                  <a16:creationId xmlns:a16="http://schemas.microsoft.com/office/drawing/2014/main" id="{46276B80-6A92-8513-3337-2E24980A3660}"/>
                </a:ext>
              </a:extLst>
            </p:cNvPr>
            <p:cNvSpPr/>
            <p:nvPr userDrawn="1"/>
          </p:nvSpPr>
          <p:spPr>
            <a:xfrm>
              <a:off x="6812622" y="2794041"/>
              <a:ext cx="126305" cy="13209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4" name="Rektangel 1043">
              <a:extLst>
                <a:ext uri="{FF2B5EF4-FFF2-40B4-BE49-F238E27FC236}">
                  <a16:creationId xmlns:a16="http://schemas.microsoft.com/office/drawing/2014/main" id="{DF08EB8B-05A1-5D1E-3453-E35F156EA44C}"/>
                </a:ext>
              </a:extLst>
            </p:cNvPr>
            <p:cNvSpPr/>
            <p:nvPr userDrawn="1"/>
          </p:nvSpPr>
          <p:spPr>
            <a:xfrm>
              <a:off x="6812622" y="2926737"/>
              <a:ext cx="126305" cy="13209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5" name="Rektangel 1044">
              <a:extLst>
                <a:ext uri="{FF2B5EF4-FFF2-40B4-BE49-F238E27FC236}">
                  <a16:creationId xmlns:a16="http://schemas.microsoft.com/office/drawing/2014/main" id="{73BCDEB0-F256-9D9A-1735-36C73E5A4254}"/>
                </a:ext>
              </a:extLst>
            </p:cNvPr>
            <p:cNvSpPr/>
            <p:nvPr userDrawn="1"/>
          </p:nvSpPr>
          <p:spPr>
            <a:xfrm>
              <a:off x="6812622" y="3059433"/>
              <a:ext cx="126305" cy="13209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6" name="Rektangel 1045">
              <a:extLst>
                <a:ext uri="{FF2B5EF4-FFF2-40B4-BE49-F238E27FC236}">
                  <a16:creationId xmlns:a16="http://schemas.microsoft.com/office/drawing/2014/main" id="{8FB9E9DD-EB3E-746C-2937-90EBE84B3B2A}"/>
                </a:ext>
              </a:extLst>
            </p:cNvPr>
            <p:cNvSpPr/>
            <p:nvPr userDrawn="1"/>
          </p:nvSpPr>
          <p:spPr>
            <a:xfrm>
              <a:off x="6812622" y="3192130"/>
              <a:ext cx="126305" cy="13209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7" name="Rektangel 1046">
              <a:extLst>
                <a:ext uri="{FF2B5EF4-FFF2-40B4-BE49-F238E27FC236}">
                  <a16:creationId xmlns:a16="http://schemas.microsoft.com/office/drawing/2014/main" id="{BF36CC62-D665-E681-0504-9607980B29D1}"/>
                </a:ext>
              </a:extLst>
            </p:cNvPr>
            <p:cNvSpPr/>
            <p:nvPr userDrawn="1"/>
          </p:nvSpPr>
          <p:spPr>
            <a:xfrm>
              <a:off x="6988154" y="2661345"/>
              <a:ext cx="126305" cy="1320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8" name="Rektangel 1047">
              <a:extLst>
                <a:ext uri="{FF2B5EF4-FFF2-40B4-BE49-F238E27FC236}">
                  <a16:creationId xmlns:a16="http://schemas.microsoft.com/office/drawing/2014/main" id="{2ED8E59C-4621-6900-D5FB-392B5F63EB15}"/>
                </a:ext>
              </a:extLst>
            </p:cNvPr>
            <p:cNvSpPr/>
            <p:nvPr userDrawn="1"/>
          </p:nvSpPr>
          <p:spPr>
            <a:xfrm>
              <a:off x="6988154" y="2794041"/>
              <a:ext cx="126305" cy="13209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9" name="Rektangel 1048">
              <a:extLst>
                <a:ext uri="{FF2B5EF4-FFF2-40B4-BE49-F238E27FC236}">
                  <a16:creationId xmlns:a16="http://schemas.microsoft.com/office/drawing/2014/main" id="{1D1DFB72-8F94-C092-AB42-28E3BBF12D65}"/>
                </a:ext>
              </a:extLst>
            </p:cNvPr>
            <p:cNvSpPr/>
            <p:nvPr userDrawn="1"/>
          </p:nvSpPr>
          <p:spPr>
            <a:xfrm>
              <a:off x="6988154" y="2926737"/>
              <a:ext cx="126305" cy="13209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0" name="Rektangel 1049">
              <a:extLst>
                <a:ext uri="{FF2B5EF4-FFF2-40B4-BE49-F238E27FC236}">
                  <a16:creationId xmlns:a16="http://schemas.microsoft.com/office/drawing/2014/main" id="{9B388C52-8786-0F82-B433-3A79F1A4541A}"/>
                </a:ext>
              </a:extLst>
            </p:cNvPr>
            <p:cNvSpPr/>
            <p:nvPr userDrawn="1"/>
          </p:nvSpPr>
          <p:spPr>
            <a:xfrm>
              <a:off x="6988154" y="3059433"/>
              <a:ext cx="126305" cy="13209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1" name="Rektangel 1050">
              <a:extLst>
                <a:ext uri="{FF2B5EF4-FFF2-40B4-BE49-F238E27FC236}">
                  <a16:creationId xmlns:a16="http://schemas.microsoft.com/office/drawing/2014/main" id="{D4A998FA-E595-5120-1049-A3CC1C33E72E}"/>
                </a:ext>
              </a:extLst>
            </p:cNvPr>
            <p:cNvSpPr/>
            <p:nvPr userDrawn="1"/>
          </p:nvSpPr>
          <p:spPr>
            <a:xfrm>
              <a:off x="6988154" y="3192130"/>
              <a:ext cx="126305" cy="13209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2" name="Rektangel 1051">
              <a:extLst>
                <a:ext uri="{FF2B5EF4-FFF2-40B4-BE49-F238E27FC236}">
                  <a16:creationId xmlns:a16="http://schemas.microsoft.com/office/drawing/2014/main" id="{C8E27C97-6977-891F-B3C0-4CDE580AF57D}"/>
                </a:ext>
              </a:extLst>
            </p:cNvPr>
            <p:cNvSpPr/>
            <p:nvPr userDrawn="1"/>
          </p:nvSpPr>
          <p:spPr>
            <a:xfrm>
              <a:off x="7163686" y="2661345"/>
              <a:ext cx="126305" cy="132095"/>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3" name="Rektangel 1052">
              <a:extLst>
                <a:ext uri="{FF2B5EF4-FFF2-40B4-BE49-F238E27FC236}">
                  <a16:creationId xmlns:a16="http://schemas.microsoft.com/office/drawing/2014/main" id="{19FB03B5-BA18-74B7-9DEB-889CA8566539}"/>
                </a:ext>
              </a:extLst>
            </p:cNvPr>
            <p:cNvSpPr/>
            <p:nvPr userDrawn="1"/>
          </p:nvSpPr>
          <p:spPr>
            <a:xfrm>
              <a:off x="7163686" y="2794041"/>
              <a:ext cx="126305" cy="132095"/>
            </a:xfrm>
            <a:prstGeom prst="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4" name="Rektangel 1053">
              <a:extLst>
                <a:ext uri="{FF2B5EF4-FFF2-40B4-BE49-F238E27FC236}">
                  <a16:creationId xmlns:a16="http://schemas.microsoft.com/office/drawing/2014/main" id="{57CEB0A0-35F5-997A-61EB-3E655B67D34B}"/>
                </a:ext>
              </a:extLst>
            </p:cNvPr>
            <p:cNvSpPr/>
            <p:nvPr userDrawn="1"/>
          </p:nvSpPr>
          <p:spPr>
            <a:xfrm>
              <a:off x="7163686" y="2926737"/>
              <a:ext cx="126305" cy="132095"/>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5" name="Rektangel 1054">
              <a:extLst>
                <a:ext uri="{FF2B5EF4-FFF2-40B4-BE49-F238E27FC236}">
                  <a16:creationId xmlns:a16="http://schemas.microsoft.com/office/drawing/2014/main" id="{187C5504-CF38-10EF-6656-9D373F47022B}"/>
                </a:ext>
              </a:extLst>
            </p:cNvPr>
            <p:cNvSpPr/>
            <p:nvPr userDrawn="1"/>
          </p:nvSpPr>
          <p:spPr>
            <a:xfrm>
              <a:off x="7163686" y="3059433"/>
              <a:ext cx="126305" cy="132095"/>
            </a:xfrm>
            <a:prstGeom prst="rect">
              <a:avLst/>
            </a:prstGeom>
            <a:solidFill>
              <a:schemeClr val="accent3">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6" name="Rektangel 1055">
              <a:extLst>
                <a:ext uri="{FF2B5EF4-FFF2-40B4-BE49-F238E27FC236}">
                  <a16:creationId xmlns:a16="http://schemas.microsoft.com/office/drawing/2014/main" id="{00ECB6FD-B078-6ED8-3BF0-E6FFFB4125FF}"/>
                </a:ext>
              </a:extLst>
            </p:cNvPr>
            <p:cNvSpPr/>
            <p:nvPr userDrawn="1"/>
          </p:nvSpPr>
          <p:spPr>
            <a:xfrm>
              <a:off x="7163686" y="3192130"/>
              <a:ext cx="126305" cy="132095"/>
            </a:xfrm>
            <a:prstGeom prst="rect">
              <a:avLst/>
            </a:prstGeom>
            <a:solidFill>
              <a:schemeClr val="accent3">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7" name="Rektangel 1056">
              <a:extLst>
                <a:ext uri="{FF2B5EF4-FFF2-40B4-BE49-F238E27FC236}">
                  <a16:creationId xmlns:a16="http://schemas.microsoft.com/office/drawing/2014/main" id="{2A81D134-CDD5-3A11-68DD-9A7DA325C5E2}"/>
                </a:ext>
              </a:extLst>
            </p:cNvPr>
            <p:cNvSpPr/>
            <p:nvPr userDrawn="1"/>
          </p:nvSpPr>
          <p:spPr>
            <a:xfrm>
              <a:off x="7339331" y="2661345"/>
              <a:ext cx="126305" cy="132095"/>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8" name="Rektangel 1057">
              <a:extLst>
                <a:ext uri="{FF2B5EF4-FFF2-40B4-BE49-F238E27FC236}">
                  <a16:creationId xmlns:a16="http://schemas.microsoft.com/office/drawing/2014/main" id="{A3E6B7BF-B8DF-4895-BFF7-E48F3EA56C3C}"/>
                </a:ext>
              </a:extLst>
            </p:cNvPr>
            <p:cNvSpPr/>
            <p:nvPr userDrawn="1"/>
          </p:nvSpPr>
          <p:spPr>
            <a:xfrm>
              <a:off x="7339331" y="2794041"/>
              <a:ext cx="126305" cy="13209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9" name="Rektangel 1058">
              <a:extLst>
                <a:ext uri="{FF2B5EF4-FFF2-40B4-BE49-F238E27FC236}">
                  <a16:creationId xmlns:a16="http://schemas.microsoft.com/office/drawing/2014/main" id="{C9880F48-FE6A-D652-5F55-4BD96B03F4E4}"/>
                </a:ext>
              </a:extLst>
            </p:cNvPr>
            <p:cNvSpPr/>
            <p:nvPr userDrawn="1"/>
          </p:nvSpPr>
          <p:spPr>
            <a:xfrm>
              <a:off x="7339331" y="2926737"/>
              <a:ext cx="126305" cy="132095"/>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0" name="Rektangel 1059">
              <a:extLst>
                <a:ext uri="{FF2B5EF4-FFF2-40B4-BE49-F238E27FC236}">
                  <a16:creationId xmlns:a16="http://schemas.microsoft.com/office/drawing/2014/main" id="{3D6EF6E0-55EF-D427-7BD3-3F9C9599C746}"/>
                </a:ext>
              </a:extLst>
            </p:cNvPr>
            <p:cNvSpPr/>
            <p:nvPr userDrawn="1"/>
          </p:nvSpPr>
          <p:spPr>
            <a:xfrm>
              <a:off x="7339331" y="3059433"/>
              <a:ext cx="126305" cy="132095"/>
            </a:xfrm>
            <a:prstGeom prst="rect">
              <a:avLst/>
            </a:prstGeom>
            <a:solidFill>
              <a:schemeClr val="accent4">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1" name="Rektangel 1060">
              <a:extLst>
                <a:ext uri="{FF2B5EF4-FFF2-40B4-BE49-F238E27FC236}">
                  <a16:creationId xmlns:a16="http://schemas.microsoft.com/office/drawing/2014/main" id="{BB5DD28F-1631-1EC1-63A2-5C34A28B0C19}"/>
                </a:ext>
              </a:extLst>
            </p:cNvPr>
            <p:cNvSpPr/>
            <p:nvPr userDrawn="1"/>
          </p:nvSpPr>
          <p:spPr>
            <a:xfrm>
              <a:off x="7339331" y="3192130"/>
              <a:ext cx="126305" cy="132095"/>
            </a:xfrm>
            <a:prstGeom prst="rect">
              <a:avLst/>
            </a:prstGeom>
            <a:solidFill>
              <a:schemeClr val="accent4">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2" name="Rektangel 1061">
              <a:extLst>
                <a:ext uri="{FF2B5EF4-FFF2-40B4-BE49-F238E27FC236}">
                  <a16:creationId xmlns:a16="http://schemas.microsoft.com/office/drawing/2014/main" id="{C2846DE4-F371-1BF5-4167-59B95320B756}"/>
                </a:ext>
              </a:extLst>
            </p:cNvPr>
            <p:cNvSpPr/>
            <p:nvPr userDrawn="1"/>
          </p:nvSpPr>
          <p:spPr>
            <a:xfrm>
              <a:off x="7513832" y="2661345"/>
              <a:ext cx="126305" cy="132095"/>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3" name="Rektangel 1062">
              <a:extLst>
                <a:ext uri="{FF2B5EF4-FFF2-40B4-BE49-F238E27FC236}">
                  <a16:creationId xmlns:a16="http://schemas.microsoft.com/office/drawing/2014/main" id="{D1FCE270-22E9-6108-5292-0A2E890C7042}"/>
                </a:ext>
              </a:extLst>
            </p:cNvPr>
            <p:cNvSpPr/>
            <p:nvPr userDrawn="1"/>
          </p:nvSpPr>
          <p:spPr>
            <a:xfrm>
              <a:off x="7513832" y="2794041"/>
              <a:ext cx="126305" cy="13209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4" name="Rektangel 1063">
              <a:extLst>
                <a:ext uri="{FF2B5EF4-FFF2-40B4-BE49-F238E27FC236}">
                  <a16:creationId xmlns:a16="http://schemas.microsoft.com/office/drawing/2014/main" id="{E0AB0C3D-3E2C-BA8B-F8FF-D1BAE2FD78AB}"/>
                </a:ext>
              </a:extLst>
            </p:cNvPr>
            <p:cNvSpPr/>
            <p:nvPr userDrawn="1"/>
          </p:nvSpPr>
          <p:spPr>
            <a:xfrm>
              <a:off x="7513832" y="2926737"/>
              <a:ext cx="126305" cy="13209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5" name="Rektangel 1064">
              <a:extLst>
                <a:ext uri="{FF2B5EF4-FFF2-40B4-BE49-F238E27FC236}">
                  <a16:creationId xmlns:a16="http://schemas.microsoft.com/office/drawing/2014/main" id="{A5B9B835-C0B3-CE1F-0F4F-E77B314EE265}"/>
                </a:ext>
              </a:extLst>
            </p:cNvPr>
            <p:cNvSpPr/>
            <p:nvPr userDrawn="1"/>
          </p:nvSpPr>
          <p:spPr>
            <a:xfrm>
              <a:off x="7513832" y="3059433"/>
              <a:ext cx="126305" cy="132095"/>
            </a:xfrm>
            <a:prstGeom prst="rect">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6" name="Rektangel 1065">
              <a:extLst>
                <a:ext uri="{FF2B5EF4-FFF2-40B4-BE49-F238E27FC236}">
                  <a16:creationId xmlns:a16="http://schemas.microsoft.com/office/drawing/2014/main" id="{B6F46CE6-CCAF-9D3F-1627-61487FF99D45}"/>
                </a:ext>
              </a:extLst>
            </p:cNvPr>
            <p:cNvSpPr/>
            <p:nvPr userDrawn="1"/>
          </p:nvSpPr>
          <p:spPr>
            <a:xfrm>
              <a:off x="7513832" y="3192130"/>
              <a:ext cx="126305" cy="132095"/>
            </a:xfrm>
            <a:prstGeom prst="rect">
              <a:avLst/>
            </a:prstGeom>
            <a:solidFill>
              <a:schemeClr val="accent5">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7" name="Rektangel 1066">
              <a:extLst>
                <a:ext uri="{FF2B5EF4-FFF2-40B4-BE49-F238E27FC236}">
                  <a16:creationId xmlns:a16="http://schemas.microsoft.com/office/drawing/2014/main" id="{B0D96E62-E6D5-5382-108B-2D8B21B1C7C0}"/>
                </a:ext>
              </a:extLst>
            </p:cNvPr>
            <p:cNvSpPr/>
            <p:nvPr userDrawn="1"/>
          </p:nvSpPr>
          <p:spPr>
            <a:xfrm>
              <a:off x="7690674" y="2661345"/>
              <a:ext cx="126305" cy="13209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8" name="Rektangel 1067">
              <a:extLst>
                <a:ext uri="{FF2B5EF4-FFF2-40B4-BE49-F238E27FC236}">
                  <a16:creationId xmlns:a16="http://schemas.microsoft.com/office/drawing/2014/main" id="{589AC037-F773-58BF-FA0E-B29A0BAE94D6}"/>
                </a:ext>
              </a:extLst>
            </p:cNvPr>
            <p:cNvSpPr/>
            <p:nvPr userDrawn="1"/>
          </p:nvSpPr>
          <p:spPr>
            <a:xfrm>
              <a:off x="7690674" y="2794041"/>
              <a:ext cx="126305" cy="1320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9" name="Rektangel 1068">
              <a:extLst>
                <a:ext uri="{FF2B5EF4-FFF2-40B4-BE49-F238E27FC236}">
                  <a16:creationId xmlns:a16="http://schemas.microsoft.com/office/drawing/2014/main" id="{07045815-7B67-4A94-7C17-8D64E287040A}"/>
                </a:ext>
              </a:extLst>
            </p:cNvPr>
            <p:cNvSpPr/>
            <p:nvPr userDrawn="1"/>
          </p:nvSpPr>
          <p:spPr>
            <a:xfrm>
              <a:off x="7690674" y="2926737"/>
              <a:ext cx="126305" cy="13209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0" name="Rektangel 1069">
              <a:extLst>
                <a:ext uri="{FF2B5EF4-FFF2-40B4-BE49-F238E27FC236}">
                  <a16:creationId xmlns:a16="http://schemas.microsoft.com/office/drawing/2014/main" id="{D85D7A99-C5CD-38F6-939F-A3EF9E12781C}"/>
                </a:ext>
              </a:extLst>
            </p:cNvPr>
            <p:cNvSpPr/>
            <p:nvPr userDrawn="1"/>
          </p:nvSpPr>
          <p:spPr>
            <a:xfrm>
              <a:off x="7690674" y="3059433"/>
              <a:ext cx="126305" cy="1320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1" name="Rektangel 1070">
              <a:extLst>
                <a:ext uri="{FF2B5EF4-FFF2-40B4-BE49-F238E27FC236}">
                  <a16:creationId xmlns:a16="http://schemas.microsoft.com/office/drawing/2014/main" id="{32FB7A58-1D8F-5665-AC4F-BA2FE1869B27}"/>
                </a:ext>
              </a:extLst>
            </p:cNvPr>
            <p:cNvSpPr/>
            <p:nvPr userDrawn="1"/>
          </p:nvSpPr>
          <p:spPr>
            <a:xfrm>
              <a:off x="7690674" y="3192130"/>
              <a:ext cx="126305" cy="132095"/>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7" name="Rektangel 1076">
              <a:extLst>
                <a:ext uri="{FF2B5EF4-FFF2-40B4-BE49-F238E27FC236}">
                  <a16:creationId xmlns:a16="http://schemas.microsoft.com/office/drawing/2014/main" id="{5F9AF638-6FAD-3C50-00FA-ADD872158CE5}"/>
                </a:ext>
              </a:extLst>
            </p:cNvPr>
            <p:cNvSpPr/>
            <p:nvPr userDrawn="1"/>
          </p:nvSpPr>
          <p:spPr>
            <a:xfrm>
              <a:off x="6464595" y="23882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8" name="Rektangel 1077">
              <a:extLst>
                <a:ext uri="{FF2B5EF4-FFF2-40B4-BE49-F238E27FC236}">
                  <a16:creationId xmlns:a16="http://schemas.microsoft.com/office/drawing/2014/main" id="{C4749DD0-3DD2-A386-7BED-084BA84DBBE6}"/>
                </a:ext>
              </a:extLst>
            </p:cNvPr>
            <p:cNvSpPr/>
            <p:nvPr userDrawn="1"/>
          </p:nvSpPr>
          <p:spPr>
            <a:xfrm>
              <a:off x="6464595" y="2661345"/>
              <a:ext cx="126305" cy="13209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9" name="Rektangel 1078">
              <a:extLst>
                <a:ext uri="{FF2B5EF4-FFF2-40B4-BE49-F238E27FC236}">
                  <a16:creationId xmlns:a16="http://schemas.microsoft.com/office/drawing/2014/main" id="{B4499066-323D-EE08-E5A2-F43B0807892C}"/>
                </a:ext>
              </a:extLst>
            </p:cNvPr>
            <p:cNvSpPr/>
            <p:nvPr userDrawn="1"/>
          </p:nvSpPr>
          <p:spPr>
            <a:xfrm>
              <a:off x="6464595" y="2794041"/>
              <a:ext cx="126305" cy="13209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0" name="Rektangel 1079">
              <a:extLst>
                <a:ext uri="{FF2B5EF4-FFF2-40B4-BE49-F238E27FC236}">
                  <a16:creationId xmlns:a16="http://schemas.microsoft.com/office/drawing/2014/main" id="{1BBF49EA-C637-CAB3-6569-11A2CFD31079}"/>
                </a:ext>
              </a:extLst>
            </p:cNvPr>
            <p:cNvSpPr/>
            <p:nvPr userDrawn="1"/>
          </p:nvSpPr>
          <p:spPr>
            <a:xfrm>
              <a:off x="6464595" y="2926737"/>
              <a:ext cx="126305" cy="13209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1" name="Rektangel 1080">
              <a:extLst>
                <a:ext uri="{FF2B5EF4-FFF2-40B4-BE49-F238E27FC236}">
                  <a16:creationId xmlns:a16="http://schemas.microsoft.com/office/drawing/2014/main" id="{1F27D949-C326-6486-1CD4-2B8AF35ADE78}"/>
                </a:ext>
              </a:extLst>
            </p:cNvPr>
            <p:cNvSpPr/>
            <p:nvPr userDrawn="1"/>
          </p:nvSpPr>
          <p:spPr>
            <a:xfrm>
              <a:off x="6464595" y="3059433"/>
              <a:ext cx="126305" cy="13209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2" name="Rektangel 1081">
              <a:extLst>
                <a:ext uri="{FF2B5EF4-FFF2-40B4-BE49-F238E27FC236}">
                  <a16:creationId xmlns:a16="http://schemas.microsoft.com/office/drawing/2014/main" id="{F216B4A1-3944-F8CE-8C9B-FA88B4D03E26}"/>
                </a:ext>
              </a:extLst>
            </p:cNvPr>
            <p:cNvSpPr/>
            <p:nvPr userDrawn="1"/>
          </p:nvSpPr>
          <p:spPr>
            <a:xfrm>
              <a:off x="6464595" y="3192130"/>
              <a:ext cx="126305" cy="132095"/>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3" name="Rektangel 1082">
              <a:extLst>
                <a:ext uri="{FF2B5EF4-FFF2-40B4-BE49-F238E27FC236}">
                  <a16:creationId xmlns:a16="http://schemas.microsoft.com/office/drawing/2014/main" id="{5F4ADBA2-1A1B-A4CA-F30B-B0C82CEC3557}"/>
                </a:ext>
              </a:extLst>
            </p:cNvPr>
            <p:cNvSpPr/>
            <p:nvPr userDrawn="1"/>
          </p:nvSpPr>
          <p:spPr>
            <a:xfrm>
              <a:off x="6108995" y="38106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4" name="Rektangel 1083">
              <a:extLst>
                <a:ext uri="{FF2B5EF4-FFF2-40B4-BE49-F238E27FC236}">
                  <a16:creationId xmlns:a16="http://schemas.microsoft.com/office/drawing/2014/main" id="{374BD5DA-8482-21B6-9413-9B1A45CF76C1}"/>
                </a:ext>
              </a:extLst>
            </p:cNvPr>
            <p:cNvSpPr/>
            <p:nvPr userDrawn="1"/>
          </p:nvSpPr>
          <p:spPr>
            <a:xfrm>
              <a:off x="6108995" y="3986378"/>
              <a:ext cx="126305" cy="126305"/>
            </a:xfrm>
            <a:prstGeom prst="rect">
              <a:avLst/>
            </a:prstGeom>
            <a:solidFill>
              <a:srgbClr val="0D4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5" name="Rektangel 1084">
              <a:extLst>
                <a:ext uri="{FF2B5EF4-FFF2-40B4-BE49-F238E27FC236}">
                  <a16:creationId xmlns:a16="http://schemas.microsoft.com/office/drawing/2014/main" id="{5F6020BD-6733-E876-2089-C3084AEA1A1C}"/>
                </a:ext>
              </a:extLst>
            </p:cNvPr>
            <p:cNvSpPr/>
            <p:nvPr userDrawn="1"/>
          </p:nvSpPr>
          <p:spPr>
            <a:xfrm>
              <a:off x="6108995" y="4162061"/>
              <a:ext cx="126305" cy="126305"/>
            </a:xfrm>
            <a:prstGeom prst="rect">
              <a:avLst/>
            </a:prstGeom>
            <a:solidFill>
              <a:srgbClr val="4DA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6" name="Rektangel 1085">
              <a:extLst>
                <a:ext uri="{FF2B5EF4-FFF2-40B4-BE49-F238E27FC236}">
                  <a16:creationId xmlns:a16="http://schemas.microsoft.com/office/drawing/2014/main" id="{C4348C5F-5E10-920F-C2FB-889532E2F622}"/>
                </a:ext>
              </a:extLst>
            </p:cNvPr>
            <p:cNvSpPr/>
            <p:nvPr userDrawn="1"/>
          </p:nvSpPr>
          <p:spPr>
            <a:xfrm>
              <a:off x="6108995" y="4337745"/>
              <a:ext cx="126305" cy="126305"/>
            </a:xfrm>
            <a:prstGeom prst="rect">
              <a:avLst/>
            </a:prstGeom>
            <a:solidFill>
              <a:srgbClr val="C7EB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7" name="Rektangel 1086">
              <a:extLst>
                <a:ext uri="{FF2B5EF4-FFF2-40B4-BE49-F238E27FC236}">
                  <a16:creationId xmlns:a16="http://schemas.microsoft.com/office/drawing/2014/main" id="{D2D321FD-AE36-8DCA-8744-C0F46B88F58C}"/>
                </a:ext>
              </a:extLst>
            </p:cNvPr>
            <p:cNvSpPr/>
            <p:nvPr userDrawn="1"/>
          </p:nvSpPr>
          <p:spPr>
            <a:xfrm>
              <a:off x="6285031" y="3810695"/>
              <a:ext cx="126305" cy="1263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8" name="Rektangel 1087">
              <a:extLst>
                <a:ext uri="{FF2B5EF4-FFF2-40B4-BE49-F238E27FC236}">
                  <a16:creationId xmlns:a16="http://schemas.microsoft.com/office/drawing/2014/main" id="{A93DF2FE-61D7-AA01-C339-B2ECCF6D103B}"/>
                </a:ext>
              </a:extLst>
            </p:cNvPr>
            <p:cNvSpPr/>
            <p:nvPr userDrawn="1"/>
          </p:nvSpPr>
          <p:spPr>
            <a:xfrm>
              <a:off x="6285031" y="3986378"/>
              <a:ext cx="126305" cy="126305"/>
            </a:xfrm>
            <a:prstGeom prst="rect">
              <a:avLst/>
            </a:prstGeom>
            <a:solidFill>
              <a:srgbClr val="1C4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9" name="Rektangel 1088">
              <a:extLst>
                <a:ext uri="{FF2B5EF4-FFF2-40B4-BE49-F238E27FC236}">
                  <a16:creationId xmlns:a16="http://schemas.microsoft.com/office/drawing/2014/main" id="{89244240-2B76-F8CB-21C9-2B1FA90DD280}"/>
                </a:ext>
              </a:extLst>
            </p:cNvPr>
            <p:cNvSpPr/>
            <p:nvPr userDrawn="1"/>
          </p:nvSpPr>
          <p:spPr>
            <a:xfrm>
              <a:off x="6285031" y="4162061"/>
              <a:ext cx="126305" cy="126305"/>
            </a:xfrm>
            <a:prstGeom prst="rect">
              <a:avLst/>
            </a:prstGeom>
            <a:solidFill>
              <a:srgbClr val="33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0" name="Rektangel 1089">
              <a:extLst>
                <a:ext uri="{FF2B5EF4-FFF2-40B4-BE49-F238E27FC236}">
                  <a16:creationId xmlns:a16="http://schemas.microsoft.com/office/drawing/2014/main" id="{33D9BE51-B8F2-F451-C1A3-3725C01F9D93}"/>
                </a:ext>
              </a:extLst>
            </p:cNvPr>
            <p:cNvSpPr/>
            <p:nvPr userDrawn="1"/>
          </p:nvSpPr>
          <p:spPr>
            <a:xfrm>
              <a:off x="6285031" y="4337745"/>
              <a:ext cx="126305" cy="126305"/>
            </a:xfrm>
            <a:prstGeom prst="rect">
              <a:avLst/>
            </a:prstGeom>
            <a:solidFill>
              <a:srgbClr val="B2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1" name="Rektangel 1090">
              <a:extLst>
                <a:ext uri="{FF2B5EF4-FFF2-40B4-BE49-F238E27FC236}">
                  <a16:creationId xmlns:a16="http://schemas.microsoft.com/office/drawing/2014/main" id="{ACA30911-7D60-921E-C70A-F693BE675834}"/>
                </a:ext>
              </a:extLst>
            </p:cNvPr>
            <p:cNvSpPr/>
            <p:nvPr userDrawn="1"/>
          </p:nvSpPr>
          <p:spPr>
            <a:xfrm>
              <a:off x="6461067" y="38106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2" name="Rektangel 1091">
              <a:extLst>
                <a:ext uri="{FF2B5EF4-FFF2-40B4-BE49-F238E27FC236}">
                  <a16:creationId xmlns:a16="http://schemas.microsoft.com/office/drawing/2014/main" id="{7C3A2D5F-4466-B210-4CF0-4DBBC6BB3BA6}"/>
                </a:ext>
              </a:extLst>
            </p:cNvPr>
            <p:cNvSpPr/>
            <p:nvPr userDrawn="1"/>
          </p:nvSpPr>
          <p:spPr>
            <a:xfrm>
              <a:off x="6461067" y="3986378"/>
              <a:ext cx="126305" cy="126305"/>
            </a:xfrm>
            <a:prstGeom prst="rect">
              <a:avLst/>
            </a:prstGeom>
            <a:solidFill>
              <a:srgbClr val="780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3" name="Rektangel 1092">
              <a:extLst>
                <a:ext uri="{FF2B5EF4-FFF2-40B4-BE49-F238E27FC236}">
                  <a16:creationId xmlns:a16="http://schemas.microsoft.com/office/drawing/2014/main" id="{3DB1223D-C353-676D-5093-C19368A843EA}"/>
                </a:ext>
              </a:extLst>
            </p:cNvPr>
            <p:cNvSpPr/>
            <p:nvPr userDrawn="1"/>
          </p:nvSpPr>
          <p:spPr>
            <a:xfrm>
              <a:off x="6461067" y="4162061"/>
              <a:ext cx="126305" cy="126305"/>
            </a:xfrm>
            <a:prstGeom prst="rect">
              <a:avLst/>
            </a:prstGeom>
            <a:solidFill>
              <a:srgbClr val="E86A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4" name="Rektangel 1093">
              <a:extLst>
                <a:ext uri="{FF2B5EF4-FFF2-40B4-BE49-F238E27FC236}">
                  <a16:creationId xmlns:a16="http://schemas.microsoft.com/office/drawing/2014/main" id="{ECBE00DC-9A99-ED4F-7AB0-E71447F5BE95}"/>
                </a:ext>
              </a:extLst>
            </p:cNvPr>
            <p:cNvSpPr/>
            <p:nvPr userDrawn="1"/>
          </p:nvSpPr>
          <p:spPr>
            <a:xfrm>
              <a:off x="6461067" y="4337745"/>
              <a:ext cx="126305" cy="126305"/>
            </a:xfrm>
            <a:prstGeom prst="rect">
              <a:avLst/>
            </a:prstGeom>
            <a:solidFill>
              <a:srgbClr val="FF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5" name="Rektangel 1094">
              <a:extLst>
                <a:ext uri="{FF2B5EF4-FFF2-40B4-BE49-F238E27FC236}">
                  <a16:creationId xmlns:a16="http://schemas.microsoft.com/office/drawing/2014/main" id="{5BAC4B2F-5948-684F-53E5-17024EA24387}"/>
                </a:ext>
              </a:extLst>
            </p:cNvPr>
            <p:cNvSpPr/>
            <p:nvPr userDrawn="1"/>
          </p:nvSpPr>
          <p:spPr>
            <a:xfrm>
              <a:off x="6637103" y="38106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6" name="Rektangel 1095">
              <a:extLst>
                <a:ext uri="{FF2B5EF4-FFF2-40B4-BE49-F238E27FC236}">
                  <a16:creationId xmlns:a16="http://schemas.microsoft.com/office/drawing/2014/main" id="{9DED6478-BDF3-512F-58F3-E36C2B3C3BAA}"/>
                </a:ext>
              </a:extLst>
            </p:cNvPr>
            <p:cNvSpPr/>
            <p:nvPr userDrawn="1"/>
          </p:nvSpPr>
          <p:spPr>
            <a:xfrm>
              <a:off x="6637103" y="3986378"/>
              <a:ext cx="126305" cy="126305"/>
            </a:xfrm>
            <a:prstGeom prst="rect">
              <a:avLst/>
            </a:prstGeom>
            <a:solidFill>
              <a:srgbClr val="A6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7" name="Rektangel 1096">
              <a:extLst>
                <a:ext uri="{FF2B5EF4-FFF2-40B4-BE49-F238E27FC236}">
                  <a16:creationId xmlns:a16="http://schemas.microsoft.com/office/drawing/2014/main" id="{6D820422-D0D9-5ACE-DB5E-ACF44106A99E}"/>
                </a:ext>
              </a:extLst>
            </p:cNvPr>
            <p:cNvSpPr/>
            <p:nvPr userDrawn="1"/>
          </p:nvSpPr>
          <p:spPr>
            <a:xfrm>
              <a:off x="6637103" y="4162061"/>
              <a:ext cx="126305" cy="126305"/>
            </a:xfrm>
            <a:prstGeom prst="rect">
              <a:avLst/>
            </a:prstGeom>
            <a:solidFill>
              <a:srgbClr val="FF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8" name="Rektangel 1097">
              <a:extLst>
                <a:ext uri="{FF2B5EF4-FFF2-40B4-BE49-F238E27FC236}">
                  <a16:creationId xmlns:a16="http://schemas.microsoft.com/office/drawing/2014/main" id="{8B60BAF5-04DE-84E4-664B-F75D369387BB}"/>
                </a:ext>
              </a:extLst>
            </p:cNvPr>
            <p:cNvSpPr/>
            <p:nvPr userDrawn="1"/>
          </p:nvSpPr>
          <p:spPr>
            <a:xfrm>
              <a:off x="6637103" y="4337745"/>
              <a:ext cx="126305" cy="126305"/>
            </a:xfrm>
            <a:prstGeom prst="rect">
              <a:avLst/>
            </a:prstGeom>
            <a:solidFill>
              <a:srgbClr val="FFF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9" name="Rektangel 1098">
              <a:extLst>
                <a:ext uri="{FF2B5EF4-FFF2-40B4-BE49-F238E27FC236}">
                  <a16:creationId xmlns:a16="http://schemas.microsoft.com/office/drawing/2014/main" id="{2E36144B-8356-508C-530F-E4563E893F8E}"/>
                </a:ext>
              </a:extLst>
            </p:cNvPr>
            <p:cNvSpPr/>
            <p:nvPr userDrawn="1"/>
          </p:nvSpPr>
          <p:spPr>
            <a:xfrm>
              <a:off x="6813139" y="38106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0" name="Rektangel 1099">
              <a:extLst>
                <a:ext uri="{FF2B5EF4-FFF2-40B4-BE49-F238E27FC236}">
                  <a16:creationId xmlns:a16="http://schemas.microsoft.com/office/drawing/2014/main" id="{4A6003A8-E644-C22A-594E-648C05A084B5}"/>
                </a:ext>
              </a:extLst>
            </p:cNvPr>
            <p:cNvSpPr/>
            <p:nvPr userDrawn="1"/>
          </p:nvSpPr>
          <p:spPr>
            <a:xfrm>
              <a:off x="6813139" y="3986378"/>
              <a:ext cx="126305" cy="126305"/>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1" name="Rektangel 1100">
              <a:extLst>
                <a:ext uri="{FF2B5EF4-FFF2-40B4-BE49-F238E27FC236}">
                  <a16:creationId xmlns:a16="http://schemas.microsoft.com/office/drawing/2014/main" id="{71252218-348E-C0A3-6703-29BD88D5A17F}"/>
                </a:ext>
              </a:extLst>
            </p:cNvPr>
            <p:cNvSpPr/>
            <p:nvPr userDrawn="1"/>
          </p:nvSpPr>
          <p:spPr>
            <a:xfrm>
              <a:off x="6813139" y="4162061"/>
              <a:ext cx="126305" cy="126305"/>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2" name="Rektangel 1101">
              <a:extLst>
                <a:ext uri="{FF2B5EF4-FFF2-40B4-BE49-F238E27FC236}">
                  <a16:creationId xmlns:a16="http://schemas.microsoft.com/office/drawing/2014/main" id="{F40D39AB-38A0-8D9F-98CF-0849C6CB1A97}"/>
                </a:ext>
              </a:extLst>
            </p:cNvPr>
            <p:cNvSpPr/>
            <p:nvPr userDrawn="1"/>
          </p:nvSpPr>
          <p:spPr>
            <a:xfrm>
              <a:off x="6813139" y="4337745"/>
              <a:ext cx="126305" cy="12630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3" name="Rektangel 1102">
              <a:extLst>
                <a:ext uri="{FF2B5EF4-FFF2-40B4-BE49-F238E27FC236}">
                  <a16:creationId xmlns:a16="http://schemas.microsoft.com/office/drawing/2014/main" id="{B0EEB85D-E1B5-BB7E-06F5-B7F663E237EA}"/>
                </a:ext>
              </a:extLst>
            </p:cNvPr>
            <p:cNvSpPr/>
            <p:nvPr userDrawn="1"/>
          </p:nvSpPr>
          <p:spPr>
            <a:xfrm>
              <a:off x="6989175" y="38106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4" name="Rektangel 1103">
              <a:extLst>
                <a:ext uri="{FF2B5EF4-FFF2-40B4-BE49-F238E27FC236}">
                  <a16:creationId xmlns:a16="http://schemas.microsoft.com/office/drawing/2014/main" id="{0C4BF3AC-6949-B173-1F6F-7ACF6CCCA68D}"/>
                </a:ext>
              </a:extLst>
            </p:cNvPr>
            <p:cNvSpPr/>
            <p:nvPr userDrawn="1"/>
          </p:nvSpPr>
          <p:spPr>
            <a:xfrm>
              <a:off x="6989175"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5" name="Rektangel 1104">
              <a:extLst>
                <a:ext uri="{FF2B5EF4-FFF2-40B4-BE49-F238E27FC236}">
                  <a16:creationId xmlns:a16="http://schemas.microsoft.com/office/drawing/2014/main" id="{5E724053-DDC1-BCE6-018B-3C13912CBCAA}"/>
                </a:ext>
              </a:extLst>
            </p:cNvPr>
            <p:cNvSpPr/>
            <p:nvPr userDrawn="1"/>
          </p:nvSpPr>
          <p:spPr>
            <a:xfrm>
              <a:off x="6989175"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7" name="Rektangel 1106">
              <a:extLst>
                <a:ext uri="{FF2B5EF4-FFF2-40B4-BE49-F238E27FC236}">
                  <a16:creationId xmlns:a16="http://schemas.microsoft.com/office/drawing/2014/main" id="{B89A7384-2EB1-E47E-4661-2C135E836BAB}"/>
                </a:ext>
              </a:extLst>
            </p:cNvPr>
            <p:cNvSpPr/>
            <p:nvPr userDrawn="1"/>
          </p:nvSpPr>
          <p:spPr>
            <a:xfrm>
              <a:off x="7165211"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8" name="Rektangel 1107">
              <a:extLst>
                <a:ext uri="{FF2B5EF4-FFF2-40B4-BE49-F238E27FC236}">
                  <a16:creationId xmlns:a16="http://schemas.microsoft.com/office/drawing/2014/main" id="{64053484-E065-730D-63D9-F3F09E971CEC}"/>
                </a:ext>
              </a:extLst>
            </p:cNvPr>
            <p:cNvSpPr/>
            <p:nvPr userDrawn="1"/>
          </p:nvSpPr>
          <p:spPr>
            <a:xfrm>
              <a:off x="7165211"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9" name="Rektangel 1108">
              <a:extLst>
                <a:ext uri="{FF2B5EF4-FFF2-40B4-BE49-F238E27FC236}">
                  <a16:creationId xmlns:a16="http://schemas.microsoft.com/office/drawing/2014/main" id="{E5345871-5F8B-2377-CAC8-6913E51EB927}"/>
                </a:ext>
              </a:extLst>
            </p:cNvPr>
            <p:cNvSpPr/>
            <p:nvPr userDrawn="1"/>
          </p:nvSpPr>
          <p:spPr>
            <a:xfrm>
              <a:off x="7165211"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1" name="Rektangel 1110">
              <a:extLst>
                <a:ext uri="{FF2B5EF4-FFF2-40B4-BE49-F238E27FC236}">
                  <a16:creationId xmlns:a16="http://schemas.microsoft.com/office/drawing/2014/main" id="{15038F50-63E9-76D9-070D-599071F6D0B1}"/>
                </a:ext>
              </a:extLst>
            </p:cNvPr>
            <p:cNvSpPr/>
            <p:nvPr userDrawn="1"/>
          </p:nvSpPr>
          <p:spPr>
            <a:xfrm>
              <a:off x="7341247"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2" name="Rektangel 1111">
              <a:extLst>
                <a:ext uri="{FF2B5EF4-FFF2-40B4-BE49-F238E27FC236}">
                  <a16:creationId xmlns:a16="http://schemas.microsoft.com/office/drawing/2014/main" id="{062851F2-FDB2-63C5-B741-C1CAD1FE3211}"/>
                </a:ext>
              </a:extLst>
            </p:cNvPr>
            <p:cNvSpPr/>
            <p:nvPr userDrawn="1"/>
          </p:nvSpPr>
          <p:spPr>
            <a:xfrm>
              <a:off x="7341247"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3" name="Rektangel 1112">
              <a:extLst>
                <a:ext uri="{FF2B5EF4-FFF2-40B4-BE49-F238E27FC236}">
                  <a16:creationId xmlns:a16="http://schemas.microsoft.com/office/drawing/2014/main" id="{DE4F3BAC-C90D-4B77-27FF-4CD535F909E2}"/>
                </a:ext>
              </a:extLst>
            </p:cNvPr>
            <p:cNvSpPr/>
            <p:nvPr userDrawn="1"/>
          </p:nvSpPr>
          <p:spPr>
            <a:xfrm>
              <a:off x="7341247"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5" name="Rektangel 1114">
              <a:extLst>
                <a:ext uri="{FF2B5EF4-FFF2-40B4-BE49-F238E27FC236}">
                  <a16:creationId xmlns:a16="http://schemas.microsoft.com/office/drawing/2014/main" id="{6625D88E-960F-4248-3CEB-C2E5020321B6}"/>
                </a:ext>
              </a:extLst>
            </p:cNvPr>
            <p:cNvSpPr/>
            <p:nvPr userDrawn="1"/>
          </p:nvSpPr>
          <p:spPr>
            <a:xfrm>
              <a:off x="7517283"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6" name="Rektangel 1115">
              <a:extLst>
                <a:ext uri="{FF2B5EF4-FFF2-40B4-BE49-F238E27FC236}">
                  <a16:creationId xmlns:a16="http://schemas.microsoft.com/office/drawing/2014/main" id="{C10CFB8F-8E16-B335-A926-3A4BAA2E78D5}"/>
                </a:ext>
              </a:extLst>
            </p:cNvPr>
            <p:cNvSpPr/>
            <p:nvPr userDrawn="1"/>
          </p:nvSpPr>
          <p:spPr>
            <a:xfrm>
              <a:off x="7517283"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7" name="Rektangel 1116">
              <a:extLst>
                <a:ext uri="{FF2B5EF4-FFF2-40B4-BE49-F238E27FC236}">
                  <a16:creationId xmlns:a16="http://schemas.microsoft.com/office/drawing/2014/main" id="{1BAFE015-800E-787E-0572-90F6C0823C14}"/>
                </a:ext>
              </a:extLst>
            </p:cNvPr>
            <p:cNvSpPr/>
            <p:nvPr userDrawn="1"/>
          </p:nvSpPr>
          <p:spPr>
            <a:xfrm>
              <a:off x="7517283"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9" name="Rektangel 1118">
              <a:extLst>
                <a:ext uri="{FF2B5EF4-FFF2-40B4-BE49-F238E27FC236}">
                  <a16:creationId xmlns:a16="http://schemas.microsoft.com/office/drawing/2014/main" id="{4A97B2EF-9E28-C94C-6879-E7C073C12C39}"/>
                </a:ext>
              </a:extLst>
            </p:cNvPr>
            <p:cNvSpPr/>
            <p:nvPr userDrawn="1"/>
          </p:nvSpPr>
          <p:spPr>
            <a:xfrm>
              <a:off x="7693320"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0" name="Rektangel 1119">
              <a:extLst>
                <a:ext uri="{FF2B5EF4-FFF2-40B4-BE49-F238E27FC236}">
                  <a16:creationId xmlns:a16="http://schemas.microsoft.com/office/drawing/2014/main" id="{0046F9B6-9CA1-5B09-D162-A1A23AA1E72E}"/>
                </a:ext>
              </a:extLst>
            </p:cNvPr>
            <p:cNvSpPr/>
            <p:nvPr userDrawn="1"/>
          </p:nvSpPr>
          <p:spPr>
            <a:xfrm>
              <a:off x="7693320"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1" name="Rektangel 1120">
              <a:extLst>
                <a:ext uri="{FF2B5EF4-FFF2-40B4-BE49-F238E27FC236}">
                  <a16:creationId xmlns:a16="http://schemas.microsoft.com/office/drawing/2014/main" id="{555E2503-2C99-3601-4234-B5374905D676}"/>
                </a:ext>
              </a:extLst>
            </p:cNvPr>
            <p:cNvSpPr/>
            <p:nvPr userDrawn="1"/>
          </p:nvSpPr>
          <p:spPr>
            <a:xfrm>
              <a:off x="7693320"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1" name="Rektangel med rundade hörn 10">
            <a:extLst>
              <a:ext uri="{FF2B5EF4-FFF2-40B4-BE49-F238E27FC236}">
                <a16:creationId xmlns:a16="http://schemas.microsoft.com/office/drawing/2014/main" id="{636AEB1C-664E-B3BB-DB73-01E07A3BF846}"/>
              </a:ext>
            </a:extLst>
          </p:cNvPr>
          <p:cNvSpPr/>
          <p:nvPr userDrawn="1"/>
        </p:nvSpPr>
        <p:spPr>
          <a:xfrm>
            <a:off x="6062449" y="2168771"/>
            <a:ext cx="800154" cy="97738"/>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6" name="Rektangel med rundade hörn 1125">
            <a:extLst>
              <a:ext uri="{FF2B5EF4-FFF2-40B4-BE49-F238E27FC236}">
                <a16:creationId xmlns:a16="http://schemas.microsoft.com/office/drawing/2014/main" id="{F5D2D686-1879-1B11-9682-DCB8A43C167A}"/>
              </a:ext>
            </a:extLst>
          </p:cNvPr>
          <p:cNvSpPr/>
          <p:nvPr userDrawn="1"/>
        </p:nvSpPr>
        <p:spPr>
          <a:xfrm>
            <a:off x="6062449" y="2800595"/>
            <a:ext cx="800154" cy="331200"/>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8" name="Grupp 37">
            <a:extLst>
              <a:ext uri="{FF2B5EF4-FFF2-40B4-BE49-F238E27FC236}">
                <a16:creationId xmlns:a16="http://schemas.microsoft.com/office/drawing/2014/main" id="{6F818A9C-F465-3CE9-20FA-7BDEA4C864A3}"/>
              </a:ext>
            </a:extLst>
          </p:cNvPr>
          <p:cNvGrpSpPr/>
          <p:nvPr userDrawn="1"/>
        </p:nvGrpSpPr>
        <p:grpSpPr>
          <a:xfrm>
            <a:off x="6074571" y="3306851"/>
            <a:ext cx="781200" cy="90681"/>
            <a:chOff x="6511014" y="2308965"/>
            <a:chExt cx="602272" cy="346936"/>
          </a:xfrm>
        </p:grpSpPr>
        <p:sp>
          <p:nvSpPr>
            <p:cNvPr id="39" name="Rektangel med rundade hörn 38">
              <a:extLst>
                <a:ext uri="{FF2B5EF4-FFF2-40B4-BE49-F238E27FC236}">
                  <a16:creationId xmlns:a16="http://schemas.microsoft.com/office/drawing/2014/main" id="{341D2BCA-FEB1-3F16-2075-DBBCEE121133}"/>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0" name="Rak 39">
              <a:extLst>
                <a:ext uri="{FF2B5EF4-FFF2-40B4-BE49-F238E27FC236}">
                  <a16:creationId xmlns:a16="http://schemas.microsoft.com/office/drawing/2014/main" id="{245C22F3-BAE7-75A9-96B0-E39BB2EFEC22}"/>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41" name="Rak 40">
              <a:extLst>
                <a:ext uri="{FF2B5EF4-FFF2-40B4-BE49-F238E27FC236}">
                  <a16:creationId xmlns:a16="http://schemas.microsoft.com/office/drawing/2014/main" id="{1947DE09-EBCF-E910-33E6-512123ADAAFA}"/>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grpSp>
        <p:nvGrpSpPr>
          <p:cNvPr id="1127" name="Grupp 1126">
            <a:extLst>
              <a:ext uri="{FF2B5EF4-FFF2-40B4-BE49-F238E27FC236}">
                <a16:creationId xmlns:a16="http://schemas.microsoft.com/office/drawing/2014/main" id="{5E961FC3-B409-F6A8-2D6C-145379049C89}"/>
              </a:ext>
            </a:extLst>
          </p:cNvPr>
          <p:cNvGrpSpPr/>
          <p:nvPr userDrawn="1"/>
        </p:nvGrpSpPr>
        <p:grpSpPr>
          <a:xfrm>
            <a:off x="6074571" y="2295574"/>
            <a:ext cx="781200" cy="324083"/>
            <a:chOff x="6511014" y="2308965"/>
            <a:chExt cx="602272" cy="346936"/>
          </a:xfrm>
        </p:grpSpPr>
        <p:sp>
          <p:nvSpPr>
            <p:cNvPr id="1128" name="Rektangel med rundade hörn 1127">
              <a:extLst>
                <a:ext uri="{FF2B5EF4-FFF2-40B4-BE49-F238E27FC236}">
                  <a16:creationId xmlns:a16="http://schemas.microsoft.com/office/drawing/2014/main" id="{2B5BA7A3-F734-9E73-0F7B-B2A14C010F59}"/>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29" name="Rak 1128">
              <a:extLst>
                <a:ext uri="{FF2B5EF4-FFF2-40B4-BE49-F238E27FC236}">
                  <a16:creationId xmlns:a16="http://schemas.microsoft.com/office/drawing/2014/main" id="{23AB9D37-FDD0-9B73-576D-D72C040BD7D8}"/>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30" name="Rak 1129">
              <a:extLst>
                <a:ext uri="{FF2B5EF4-FFF2-40B4-BE49-F238E27FC236}">
                  <a16:creationId xmlns:a16="http://schemas.microsoft.com/office/drawing/2014/main" id="{3A5FBCF0-695B-2C2E-D769-6AEE9E5D9CA6}"/>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2724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120FD48D-1F42-B341-AF85-AE480DB64991}" type="datetime1">
              <a:rPr lang="sv-SE" smtClean="0"/>
              <a:t>2025-05-21</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2" name="textruta 1">
            <a:extLst>
              <a:ext uri="{FF2B5EF4-FFF2-40B4-BE49-F238E27FC236}">
                <a16:creationId xmlns:a16="http://schemas.microsoft.com/office/drawing/2014/main" id="{1A0056A6-C8C3-8E39-A19D-E42D44FC04A1}"/>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2013/2016.</a:t>
            </a:r>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Set</a:t>
            </a:r>
            <a:r>
              <a:rPr lang="en-US" sz="1600" b="1" baseline="0" noProof="0" dirty="0">
                <a:solidFill>
                  <a:schemeClr val="tx2"/>
                </a:solidFill>
                <a:latin typeface="+mj-lt"/>
              </a:rPr>
              <a:t> reading order</a:t>
            </a:r>
            <a:endParaRPr lang="en-US" sz="1600" b="1" noProof="0" dirty="0">
              <a:solidFill>
                <a:schemeClr val="tx2"/>
              </a:solidFill>
              <a:latin typeface="+mj-lt"/>
            </a:endParaRP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3216265"/>
          </a:xfrm>
          <a:prstGeom prst="rect">
            <a:avLst/>
          </a:prstGeom>
          <a:noFill/>
        </p:spPr>
        <p:txBody>
          <a:bodyPr wrap="square" rtlCol="0">
            <a:spAutoFit/>
          </a:bodyPr>
          <a:lstStyle/>
          <a:p>
            <a:pPr>
              <a:spcAft>
                <a:spcPts val="600"/>
              </a:spcAft>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latin typeface="+mj-lt"/>
              </a:rPr>
              <a:t>You can control the reading order by:</a:t>
            </a:r>
          </a:p>
          <a:p>
            <a:pPr marL="228600" indent="-228600">
              <a:spcAft>
                <a:spcPts val="600"/>
              </a:spcAft>
              <a:buClr>
                <a:schemeClr val="accent1"/>
              </a:buClr>
              <a:buFont typeface="+mj-lt"/>
              <a:buAutoNum type="arabicPeriod"/>
            </a:pPr>
            <a:r>
              <a:rPr lang="en-US" sz="1200" dirty="0"/>
              <a:t>Selecting an object in the file.</a:t>
            </a:r>
          </a:p>
          <a:p>
            <a:pPr marL="228600" indent="-228600">
              <a:spcAft>
                <a:spcPts val="600"/>
              </a:spcAft>
              <a:buClr>
                <a:schemeClr val="accent1"/>
              </a:buClr>
              <a:buFont typeface="+mj-lt"/>
              <a:buAutoNum type="arabicPeriod"/>
            </a:pPr>
            <a:r>
              <a:rPr lang="en-US" sz="1200" dirty="0"/>
              <a:t>Choosing the "Format" tab that appears on the right side of the ribbon.</a:t>
            </a:r>
          </a:p>
          <a:p>
            <a:pPr marL="228600" indent="-228600">
              <a:spcAft>
                <a:spcPts val="600"/>
              </a:spcAft>
              <a:buClr>
                <a:schemeClr val="accent1"/>
              </a:buClr>
              <a:buFont typeface="+mj-lt"/>
              <a:buAutoNum type="arabicPeriod"/>
            </a:pPr>
            <a:r>
              <a:rPr lang="en-US" sz="1200" dirty="0"/>
              <a:t>Selecting "Selection Pane" in the "Arrange" group.</a:t>
            </a:r>
          </a:p>
          <a:p>
            <a:pPr marL="228600" indent="-228600">
              <a:spcAft>
                <a:spcPts val="600"/>
              </a:spcAft>
              <a:buClr>
                <a:schemeClr val="accent1"/>
              </a:buClr>
              <a:buFont typeface="+mj-lt"/>
              <a:buAutoNum type="arabicPeriod"/>
            </a:pPr>
            <a:r>
              <a:rPr lang="en-US" sz="1200" dirty="0"/>
              <a:t>Selecting one or more objects in the list.</a:t>
            </a:r>
          </a:p>
          <a:p>
            <a:pPr marL="228600" indent="-228600">
              <a:spcAft>
                <a:spcPts val="600"/>
              </a:spcAft>
              <a:buClr>
                <a:schemeClr val="accent1"/>
              </a:buClr>
              <a:buFont typeface="+mj-lt"/>
              <a:buAutoNum type="arabicPeriod"/>
            </a:pPr>
            <a:r>
              <a:rPr lang="en-US" sz="1200" dirty="0"/>
              <a:t>Dragging the selection upward or downward, or clicking the "Up" button.</a:t>
            </a:r>
          </a:p>
          <a:p>
            <a:pPr marL="228600" indent="-228600">
              <a:spcAft>
                <a:spcPts val="600"/>
              </a:spcAft>
              <a:buClr>
                <a:schemeClr val="accent1"/>
              </a:buClr>
              <a:buFont typeface="+mj-lt"/>
              <a:buAutoNum type="arabicPeriod"/>
            </a:pPr>
            <a:r>
              <a:rPr lang="en-US" sz="1200" dirty="0"/>
              <a:t>Dragging the objects until they have the desired order. This will not affect the layout on the page, only the order in which they are read by screen readers.</a:t>
            </a:r>
          </a:p>
        </p:txBody>
      </p:sp>
    </p:spTree>
    <p:extLst>
      <p:ext uri="{BB962C8B-B14F-4D97-AF65-F5344CB8AC3E}">
        <p14:creationId xmlns:p14="http://schemas.microsoft.com/office/powerpoint/2010/main" val="460740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45830D3C-297D-AF4B-BF84-42155CB091D6}" type="datetime1">
              <a:rPr lang="sv-SE" smtClean="0"/>
              <a:t>2025-05-21</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Set reading order</a:t>
            </a: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2246769"/>
          </a:xfrm>
          <a:prstGeom prst="rect">
            <a:avLst/>
          </a:prstGeom>
          <a:noFill/>
        </p:spPr>
        <p:txBody>
          <a:bodyPr wrap="square" rtlCol="0">
            <a:spAutoFit/>
          </a:bodyPr>
          <a:lstStyle/>
          <a:p>
            <a:pPr marL="0" indent="0">
              <a:spcAft>
                <a:spcPts val="600"/>
              </a:spcAft>
              <a:buNone/>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rPr>
              <a:t>You can control the reading order by:</a:t>
            </a:r>
          </a:p>
          <a:p>
            <a:pPr marL="228600" indent="-228600">
              <a:spcAft>
                <a:spcPts val="600"/>
              </a:spcAft>
              <a:buClr>
                <a:schemeClr val="accent1"/>
              </a:buClr>
              <a:buFont typeface="+mj-lt"/>
              <a:buAutoNum type="arabicPeriod"/>
            </a:pPr>
            <a:r>
              <a:rPr lang="en-US" sz="1200" dirty="0"/>
              <a:t>On the </a:t>
            </a:r>
            <a:r>
              <a:rPr lang="en-US" sz="1200" i="1" dirty="0"/>
              <a:t>Home</a:t>
            </a:r>
            <a:r>
              <a:rPr lang="en-US" sz="1200" dirty="0"/>
              <a:t> tab, select </a:t>
            </a:r>
            <a:r>
              <a:rPr lang="en-US" sz="1200" i="1" dirty="0"/>
              <a:t>Arrange</a:t>
            </a:r>
          </a:p>
          <a:p>
            <a:pPr marL="228600" indent="-228600">
              <a:spcAft>
                <a:spcPts val="600"/>
              </a:spcAft>
              <a:buClr>
                <a:schemeClr val="accent1"/>
              </a:buClr>
              <a:buFont typeface="+mj-lt"/>
              <a:buAutoNum type="arabicPeriod"/>
            </a:pPr>
            <a:r>
              <a:rPr lang="en-US" sz="1200" dirty="0"/>
              <a:t>From the </a:t>
            </a:r>
            <a:r>
              <a:rPr lang="en-US" sz="1200" i="1" dirty="0"/>
              <a:t>Arrange </a:t>
            </a:r>
            <a:r>
              <a:rPr lang="en-US" sz="1200" dirty="0"/>
              <a:t>menu, choose "Selection Pane.“</a:t>
            </a:r>
          </a:p>
          <a:p>
            <a:pPr marL="228600" indent="-228600">
              <a:spcAft>
                <a:spcPts val="600"/>
              </a:spcAft>
              <a:buClr>
                <a:schemeClr val="accent1"/>
              </a:buClr>
              <a:buFont typeface="+mj-lt"/>
              <a:buAutoNum type="arabicPeriod"/>
            </a:pPr>
            <a:r>
              <a:rPr lang="en-US" sz="1200" dirty="0"/>
              <a:t>A tab will open on the right side of the window. Drag the objects until they have the desired order. This will not affect the layout on the page, only the order in which they are read by screen readers.</a:t>
            </a:r>
          </a:p>
        </p:txBody>
      </p:sp>
      <p:sp>
        <p:nvSpPr>
          <p:cNvPr id="6" name="textruta 5">
            <a:extLst>
              <a:ext uri="{FF2B5EF4-FFF2-40B4-BE49-F238E27FC236}">
                <a16:creationId xmlns:a16="http://schemas.microsoft.com/office/drawing/2014/main" id="{60BCB9D5-FB2E-F01B-B2C5-5BFB4C55D46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8" name="textruta 7">
            <a:extLst>
              <a:ext uri="{FF2B5EF4-FFF2-40B4-BE49-F238E27FC236}">
                <a16:creationId xmlns:a16="http://schemas.microsoft.com/office/drawing/2014/main" id="{83F6329C-964B-2CDD-13A7-0D9A1FF8FB4F}"/>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365 or Office 2019.</a:t>
            </a:r>
          </a:p>
        </p:txBody>
      </p:sp>
    </p:spTree>
    <p:extLst>
      <p:ext uri="{BB962C8B-B14F-4D97-AF65-F5344CB8AC3E}">
        <p14:creationId xmlns:p14="http://schemas.microsoft.com/office/powerpoint/2010/main" val="788371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image">
    <p:bg>
      <p:bgPr>
        <a:solidFill>
          <a:schemeClr val="accent4"/>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rgbClr val="00479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rgbClr val="0047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004791"/>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rgbClr val="00479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13"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520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GB"/>
              <a:t>Click to edit Master title style</a:t>
            </a:r>
            <a:endParaRPr lang="sv-SE" dirty="0"/>
          </a:p>
        </p:txBody>
      </p:sp>
      <p:sp>
        <p:nvSpPr>
          <p:cNvPr id="15"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1"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330" y="226116"/>
            <a:ext cx="960463" cy="1076212"/>
          </a:xfrm>
          <a:prstGeom prst="rect">
            <a:avLst/>
          </a:prstGeom>
        </p:spPr>
      </p:pic>
    </p:spTree>
    <p:extLst>
      <p:ext uri="{BB962C8B-B14F-4D97-AF65-F5344CB8AC3E}">
        <p14:creationId xmlns:p14="http://schemas.microsoft.com/office/powerpoint/2010/main" val="159805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image">
    <p:bg>
      <p:bgPr>
        <a:solidFill>
          <a:srgbClr val="EBE5E0"/>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rgbClr val="00479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rgbClr val="0047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004791"/>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rgbClr val="00479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pic>
        <p:nvPicPr>
          <p:cNvPr id="12" name="Bild 12">
            <a:extLst>
              <a:ext uri="{FF2B5EF4-FFF2-40B4-BE49-F238E27FC236}">
                <a16:creationId xmlns:a16="http://schemas.microsoft.com/office/drawing/2014/main" id="{90C470E2-DC28-87C0-F617-C04E8F723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lvl1pPr>
          </a:lstStyle>
          <a:p>
            <a:r>
              <a:rPr lang="en-GB"/>
              <a:t>Click to edit Master title style</a:t>
            </a:r>
            <a:endParaRPr lang="sv-SE" dirty="0"/>
          </a:p>
        </p:txBody>
      </p:sp>
      <p:sp>
        <p:nvSpPr>
          <p:cNvPr id="14"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1"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7330" y="226116"/>
            <a:ext cx="960463" cy="1076212"/>
          </a:xfrm>
          <a:prstGeom prst="rect">
            <a:avLst/>
          </a:prstGeom>
        </p:spPr>
      </p:pic>
    </p:spTree>
    <p:extLst>
      <p:ext uri="{BB962C8B-B14F-4D97-AF65-F5344CB8AC3E}">
        <p14:creationId xmlns:p14="http://schemas.microsoft.com/office/powerpoint/2010/main" val="305759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image">
    <p:bg>
      <p:bgPr>
        <a:solidFill>
          <a:srgbClr val="EBE5E0"/>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rgbClr val="00479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rgbClr val="0047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004791"/>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rgbClr val="00479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004791"/>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004791"/>
              </a:solidFill>
              <a:effectLst/>
              <a:uLnTx/>
              <a:uFillTx/>
              <a:latin typeface="Figtree" panose="020F0502020204030204"/>
              <a:ea typeface="+mn-ea"/>
              <a:cs typeface="+mn-cs"/>
            </a:endParaRPr>
          </a:p>
        </p:txBody>
      </p:sp>
      <p:sp>
        <p:nvSpPr>
          <p:cNvPr id="13"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520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GB"/>
              <a:t>Click to edit Master title style</a:t>
            </a:r>
            <a:endParaRPr lang="sv-SE" dirty="0"/>
          </a:p>
        </p:txBody>
      </p:sp>
      <p:sp>
        <p:nvSpPr>
          <p:cNvPr id="15"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330" y="226116"/>
            <a:ext cx="960463" cy="1076212"/>
          </a:xfrm>
          <a:prstGeom prst="rect">
            <a:avLst/>
          </a:prstGeom>
        </p:spPr>
      </p:pic>
    </p:spTree>
    <p:extLst>
      <p:ext uri="{BB962C8B-B14F-4D97-AF65-F5344CB8AC3E}">
        <p14:creationId xmlns:p14="http://schemas.microsoft.com/office/powerpoint/2010/main" val="290298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image">
    <p:bg>
      <p:bgPr>
        <a:solidFill>
          <a:srgbClr val="00479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FFFFFF"/>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11"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2" name="Bild 12">
            <a:extLst>
              <a:ext uri="{FF2B5EF4-FFF2-40B4-BE49-F238E27FC236}">
                <a16:creationId xmlns:a16="http://schemas.microsoft.com/office/drawing/2014/main" id="{90C470E2-DC28-87C0-F617-C04E8F723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5" y="0"/>
            <a:ext cx="12192000" cy="6858000"/>
          </a:xfrm>
          <a:prstGeom prst="rect">
            <a:avLst/>
          </a:prstGeom>
        </p:spPr>
      </p:pic>
      <p:sp>
        <p:nvSpPr>
          <p:cNvPr id="15" name="Text Placeholder 8"/>
          <p:cNvSpPr>
            <a:spLocks noGrp="1"/>
          </p:cNvSpPr>
          <p:nvPr>
            <p:ph type="body" sz="quarter" idx="14" hasCustomPrompt="1"/>
          </p:nvPr>
        </p:nvSpPr>
        <p:spPr>
          <a:xfrm>
            <a:off x="596322" y="3248025"/>
            <a:ext cx="7218363" cy="1828273"/>
          </a:xfrm>
        </p:spPr>
        <p:txBody>
          <a:bodyPr anchor="b"/>
          <a:lstStyle>
            <a:lvl1pPr marL="0" indent="0">
              <a:buNone/>
              <a:defRPr sz="6000" b="1">
                <a:solidFill>
                  <a:schemeClr val="bg1"/>
                </a:solidFill>
              </a:defRPr>
            </a:lvl1pPr>
          </a:lstStyle>
          <a:p>
            <a:r>
              <a:rPr lang="en-US" dirty="0"/>
              <a:t>Click to edit Master title style</a:t>
            </a:r>
            <a:endParaRPr lang="sv-SE" dirty="0"/>
          </a:p>
        </p:txBody>
      </p:sp>
      <p:pic>
        <p:nvPicPr>
          <p:cNvPr id="10"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7330" y="226116"/>
            <a:ext cx="960462" cy="1076212"/>
          </a:xfrm>
          <a:prstGeom prst="rect">
            <a:avLst/>
          </a:prstGeom>
        </p:spPr>
      </p:pic>
    </p:spTree>
    <p:extLst>
      <p:ext uri="{BB962C8B-B14F-4D97-AF65-F5344CB8AC3E}">
        <p14:creationId xmlns:p14="http://schemas.microsoft.com/office/powerpoint/2010/main" val="313136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image">
    <p:bg>
      <p:bgPr>
        <a:solidFill>
          <a:srgbClr val="00479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a:xfrm>
            <a:off x="600075" y="6473327"/>
            <a:ext cx="2743200" cy="9477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A0D637-CC39-0F47-97F1-76AAE59A5700}" type="datetime1">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2025-05-21</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a:xfrm>
            <a:off x="4037805" y="6470364"/>
            <a:ext cx="4114800" cy="97738"/>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rPr>
              <a:t>Presentation </a:t>
            </a:r>
            <a:r>
              <a:rPr kumimoji="0" lang="sv-SE" sz="700" b="0" i="0" u="none" strike="noStrike" kern="1200" cap="none" spc="0" normalizeH="0" baseline="0" noProof="0" dirty="0" err="1">
                <a:ln>
                  <a:noFill/>
                </a:ln>
                <a:solidFill>
                  <a:srgbClr val="FFFFFF"/>
                </a:solidFill>
                <a:effectLst/>
                <a:uLnTx/>
                <a:uFillTx/>
                <a:latin typeface="Figtree" panose="020F0502020204030204"/>
                <a:ea typeface="+mn-ea"/>
                <a:cs typeface="+mn-cs"/>
              </a:rPr>
              <a:t>footer</a:t>
            </a:r>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a:xfrm>
            <a:off x="8848725" y="6473328"/>
            <a:ext cx="2743200" cy="94774"/>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6C8F4-20CD-364A-8A8E-DE130115B178}" type="slidenum">
              <a:rPr kumimoji="0" lang="sv-SE" sz="700" b="0" i="0" u="none" strike="noStrike" kern="1200" cap="none" spc="0" normalizeH="0" baseline="0" noProof="0" smtClean="0">
                <a:ln>
                  <a:noFill/>
                </a:ln>
                <a:solidFill>
                  <a:srgbClr val="FFFFFF"/>
                </a:solidFill>
                <a:effectLst/>
                <a:uLnTx/>
                <a:uFillTx/>
                <a:latin typeface="Figtree"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700" b="0" i="0" u="none" strike="noStrike" kern="1200" cap="none" spc="0" normalizeH="0" baseline="0" noProof="0" dirty="0">
              <a:ln>
                <a:noFill/>
              </a:ln>
              <a:solidFill>
                <a:srgbClr val="FFFFFF"/>
              </a:solidFill>
              <a:effectLst/>
              <a:uLnTx/>
              <a:uFillTx/>
              <a:latin typeface="Figtree" panose="020F0502020204030204"/>
              <a:ea typeface="+mn-ea"/>
              <a:cs typeface="+mn-cs"/>
            </a:endParaRPr>
          </a:p>
        </p:txBody>
      </p:sp>
      <p:sp>
        <p:nvSpPr>
          <p:cNvPr id="13"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520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GB"/>
              <a:t>Click to edit Master title style</a:t>
            </a:r>
            <a:endParaRPr lang="sv-SE" dirty="0"/>
          </a:p>
        </p:txBody>
      </p:sp>
      <p:sp>
        <p:nvSpPr>
          <p:cNvPr id="15"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330" y="226116"/>
            <a:ext cx="960462" cy="1076212"/>
          </a:xfrm>
          <a:prstGeom prst="rect">
            <a:avLst/>
          </a:prstGeom>
        </p:spPr>
      </p:pic>
    </p:spTree>
    <p:extLst>
      <p:ext uri="{BB962C8B-B14F-4D97-AF65-F5344CB8AC3E}">
        <p14:creationId xmlns:p14="http://schemas.microsoft.com/office/powerpoint/2010/main" val="11492911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20414E7-5508-776E-6BBC-4EE50480958F}"/>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06EF76-9662-2CD9-346E-23511E804736}"/>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E3A2378-EA0B-2CB0-A3C0-B0181DFC31CC}"/>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a:solidFill>
                  <a:schemeClr val="accent2"/>
                </a:solidFill>
              </a:defRPr>
            </a:lvl1pPr>
          </a:lstStyle>
          <a:p>
            <a:fld id="{888E4D63-BE2C-4D4B-BBD2-256262659A9F}" type="datetime1">
              <a:rPr lang="sv-SE" smtClean="0"/>
              <a:t>2025-05-21</a:t>
            </a:fld>
            <a:endParaRPr lang="sv-SE" dirty="0"/>
          </a:p>
        </p:txBody>
      </p:sp>
      <p:sp>
        <p:nvSpPr>
          <p:cNvPr id="5" name="Platshållare för sidfot 4">
            <a:extLst>
              <a:ext uri="{FF2B5EF4-FFF2-40B4-BE49-F238E27FC236}">
                <a16:creationId xmlns:a16="http://schemas.microsoft.com/office/drawing/2014/main" id="{24CA2E8D-AD94-B894-C4F1-B88C763BA32D}"/>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a:solidFill>
                  <a:schemeClr val="accent2"/>
                </a:solidFill>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045617BD-973D-B163-E4ED-D245FDF0BDFC}"/>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a:solidFill>
                  <a:schemeClr val="accent2"/>
                </a:solidFill>
              </a:defRPr>
            </a:lvl1pPr>
          </a:lstStyle>
          <a:p>
            <a:fld id="{B716C8F4-20CD-364A-8A8E-DE130115B178}" type="slidenum">
              <a:rPr lang="sv-SE" smtClean="0"/>
              <a:pPr/>
              <a:t>‹#›</a:t>
            </a:fld>
            <a:endParaRPr lang="sv-SE" dirty="0"/>
          </a:p>
        </p:txBody>
      </p:sp>
      <p:pic>
        <p:nvPicPr>
          <p:cNvPr id="11"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201152" y="183024"/>
            <a:ext cx="714243" cy="799273"/>
          </a:xfrm>
          <a:prstGeom prst="rect">
            <a:avLst/>
          </a:prstGeom>
        </p:spPr>
      </p:pic>
    </p:spTree>
    <p:extLst>
      <p:ext uri="{BB962C8B-B14F-4D97-AF65-F5344CB8AC3E}">
        <p14:creationId xmlns:p14="http://schemas.microsoft.com/office/powerpoint/2010/main" val="11836845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9"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650" r:id="rId12"/>
    <p:sldLayoutId id="2147483685" r:id="rId13"/>
    <p:sldLayoutId id="2147483688" r:id="rId14"/>
    <p:sldLayoutId id="2147483686" r:id="rId15"/>
    <p:sldLayoutId id="2147483687" r:id="rId16"/>
    <p:sldLayoutId id="2147483652" r:id="rId17"/>
    <p:sldLayoutId id="2147483653" r:id="rId18"/>
    <p:sldLayoutId id="2147483656" r:id="rId19"/>
    <p:sldLayoutId id="2147483657" r:id="rId20"/>
    <p:sldLayoutId id="2147483663" r:id="rId21"/>
    <p:sldLayoutId id="2147483694" r:id="rId22"/>
    <p:sldLayoutId id="2147483693" r:id="rId23"/>
    <p:sldLayoutId id="2147483684" r:id="rId24"/>
    <p:sldLayoutId id="2147483683" r:id="rId25"/>
    <p:sldLayoutId id="2147483681" r:id="rId26"/>
    <p:sldLayoutId id="2147483682" r:id="rId27"/>
    <p:sldLayoutId id="2147483676" r:id="rId28"/>
    <p:sldLayoutId id="2147483677" r:id="rId29"/>
    <p:sldLayoutId id="2147483678" r:id="rId30"/>
    <p:sldLayoutId id="2147483654" r:id="rId31"/>
    <p:sldLayoutId id="2147483668" r:id="rId32"/>
    <p:sldLayoutId id="2147483667" r:id="rId33"/>
    <p:sldLayoutId id="2147483669" r:id="rId34"/>
    <p:sldLayoutId id="2147483666" r:id="rId35"/>
    <p:sldLayoutId id="2147483689" r:id="rId36"/>
    <p:sldLayoutId id="2147483690" r:id="rId37"/>
    <p:sldLayoutId id="2147483691" r:id="rId38"/>
    <p:sldLayoutId id="2147483692" r:id="rId39"/>
    <p:sldLayoutId id="2147483655" r:id="rId40"/>
    <p:sldLayoutId id="2147483696" r:id="rId41"/>
    <p:sldLayoutId id="2147483697" r:id="rId42"/>
    <p:sldLayoutId id="2147483664" r:id="rId43"/>
    <p:sldLayoutId id="2147483695" r:id="rId44"/>
    <p:sldLayoutId id="2147483658" r:id="rId45"/>
    <p:sldLayoutId id="2147483674" r:id="rId46"/>
    <p:sldLayoutId id="2147483675" r:id="rId47"/>
  </p:sldLayoutIdLst>
  <p:hf sldNum="0" hdr="0" ftr="0" dt="0"/>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78" userDrawn="1">
          <p15:clr>
            <a:srgbClr val="F26B43"/>
          </p15:clr>
        </p15:guide>
        <p15:guide id="4" pos="1343" userDrawn="1">
          <p15:clr>
            <a:srgbClr val="F26B43"/>
          </p15:clr>
        </p15:guide>
        <p15:guide id="5" pos="1570" userDrawn="1">
          <p15:clr>
            <a:srgbClr val="F26B43"/>
          </p15:clr>
        </p15:guide>
        <p15:guide id="6" pos="2535" userDrawn="1">
          <p15:clr>
            <a:srgbClr val="F26B43"/>
          </p15:clr>
        </p15:guide>
        <p15:guide id="7" pos="2761" userDrawn="1">
          <p15:clr>
            <a:srgbClr val="F26B43"/>
          </p15:clr>
        </p15:guide>
        <p15:guide id="8" pos="3726" userDrawn="1">
          <p15:clr>
            <a:srgbClr val="F26B43"/>
          </p15:clr>
        </p15:guide>
        <p15:guide id="9" pos="3953" userDrawn="1">
          <p15:clr>
            <a:srgbClr val="F26B43"/>
          </p15:clr>
        </p15:guide>
        <p15:guide id="10" pos="4918" userDrawn="1">
          <p15:clr>
            <a:srgbClr val="F26B43"/>
          </p15:clr>
        </p15:guide>
        <p15:guide id="11" pos="5144" userDrawn="1">
          <p15:clr>
            <a:srgbClr val="F26B43"/>
          </p15:clr>
        </p15:guide>
        <p15:guide id="12" pos="6109" userDrawn="1">
          <p15:clr>
            <a:srgbClr val="F26B43"/>
          </p15:clr>
        </p15:guide>
        <p15:guide id="13" pos="6336" userDrawn="1">
          <p15:clr>
            <a:srgbClr val="F26B43"/>
          </p15:clr>
        </p15:guide>
        <p15:guide id="14" pos="7301" userDrawn="1">
          <p15:clr>
            <a:srgbClr val="F26B43"/>
          </p15:clr>
        </p15:guide>
        <p15:guide id="15" orient="horz" userDrawn="1">
          <p15:clr>
            <a:srgbClr val="F26B43"/>
          </p15:clr>
        </p15:guide>
        <p15:guide id="16" orient="horz" pos="4320" userDrawn="1">
          <p15:clr>
            <a:srgbClr val="F26B43"/>
          </p15:clr>
        </p15:guide>
        <p15:guide id="17" orient="horz" pos="514" userDrawn="1">
          <p15:clr>
            <a:srgbClr val="F26B43"/>
          </p15:clr>
        </p15:guide>
        <p15:guide id="18" orient="horz" pos="861" userDrawn="1">
          <p15:clr>
            <a:srgbClr val="F26B43"/>
          </p15:clr>
        </p15:guide>
        <p15:guide id="19" orient="horz" pos="1209" userDrawn="1">
          <p15:clr>
            <a:srgbClr val="F26B43"/>
          </p15:clr>
        </p15:guide>
        <p15:guide id="20" orient="horz" pos="1570" userDrawn="1">
          <p15:clr>
            <a:srgbClr val="F26B43"/>
          </p15:clr>
        </p15:guide>
        <p15:guide id="21" orient="horz" pos="1903" userDrawn="1">
          <p15:clr>
            <a:srgbClr val="F26B43"/>
          </p15:clr>
        </p15:guide>
        <p15:guide id="22" orient="horz" pos="2250" userDrawn="1">
          <p15:clr>
            <a:srgbClr val="F26B43"/>
          </p15:clr>
        </p15:guide>
        <p15:guide id="23" orient="horz" pos="2597" userDrawn="1">
          <p15:clr>
            <a:srgbClr val="F26B43"/>
          </p15:clr>
        </p15:guide>
        <p15:guide id="24" orient="horz" pos="2945" userDrawn="1">
          <p15:clr>
            <a:srgbClr val="F26B43"/>
          </p15:clr>
        </p15:guide>
        <p15:guide id="25" orient="horz" pos="3292" userDrawn="1">
          <p15:clr>
            <a:srgbClr val="F26B43"/>
          </p15:clr>
        </p15:guide>
        <p15:guide id="26" orient="horz" pos="3639" userDrawn="1">
          <p15:clr>
            <a:srgbClr val="F26B43"/>
          </p15:clr>
        </p15:guide>
        <p15:guide id="27" orient="horz" pos="398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hyperlink" Target="https://arxiv.org/abs/2501.1602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MassimoCimmino/geothermsim" TargetMode="External"/><Relationship Id="rId2" Type="http://schemas.openxmlformats.org/officeDocument/2006/relationships/hyperlink" Target="https://github.com/marcbasquensmunoz/BoreholeNetworksSimulator.jl"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svg"/><Relationship Id="rId2" Type="http://schemas.openxmlformats.org/officeDocument/2006/relationships/image" Target="../media/image32.JP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sv-SE" dirty="0" err="1"/>
              <a:t>Integrate!geo</a:t>
            </a:r>
            <a:br>
              <a:rPr lang="sv-SE" dirty="0"/>
            </a:br>
            <a:r>
              <a:rPr lang="sv-SE" sz="2400" dirty="0" err="1"/>
              <a:t>Next</a:t>
            </a:r>
            <a:r>
              <a:rPr lang="sv-SE" sz="2400" dirty="0"/>
              <a:t> generation </a:t>
            </a:r>
            <a:r>
              <a:rPr lang="sv-SE" sz="2400" dirty="0" err="1"/>
              <a:t>tools</a:t>
            </a:r>
            <a:r>
              <a:rPr lang="sv-SE" sz="2400" dirty="0"/>
              <a:t> for integration </a:t>
            </a:r>
            <a:r>
              <a:rPr lang="sv-SE" sz="2400" dirty="0" err="1"/>
              <a:t>of</a:t>
            </a:r>
            <a:r>
              <a:rPr lang="sv-SE" sz="2400" dirty="0"/>
              <a:t> </a:t>
            </a:r>
            <a:r>
              <a:rPr lang="sv-SE" sz="2400" dirty="0" err="1"/>
              <a:t>large</a:t>
            </a:r>
            <a:r>
              <a:rPr lang="sv-SE" sz="2400" dirty="0"/>
              <a:t> </a:t>
            </a:r>
            <a:r>
              <a:rPr lang="sv-SE" sz="2400" dirty="0" err="1"/>
              <a:t>scale</a:t>
            </a:r>
            <a:r>
              <a:rPr lang="sv-SE" sz="2400" dirty="0"/>
              <a:t> </a:t>
            </a:r>
            <a:r>
              <a:rPr lang="sv-SE" sz="2400" dirty="0" err="1"/>
              <a:t>borehole</a:t>
            </a:r>
            <a:r>
              <a:rPr lang="sv-SE" sz="2400" dirty="0"/>
              <a:t> </a:t>
            </a:r>
            <a:r>
              <a:rPr lang="sv-SE" sz="2400" dirty="0" err="1"/>
              <a:t>fields</a:t>
            </a:r>
            <a:r>
              <a:rPr lang="sv-SE" sz="2400" dirty="0"/>
              <a:t> in </a:t>
            </a:r>
            <a:r>
              <a:rPr lang="sv-SE" sz="2400" dirty="0" err="1"/>
              <a:t>thermal</a:t>
            </a:r>
            <a:r>
              <a:rPr lang="sv-SE" sz="2400" dirty="0"/>
              <a:t> </a:t>
            </a:r>
            <a:r>
              <a:rPr lang="sv-SE" sz="2400" dirty="0" err="1"/>
              <a:t>networks</a:t>
            </a:r>
            <a:endParaRPr lang="sv-SE" sz="2400" dirty="0"/>
          </a:p>
        </p:txBody>
      </p:sp>
      <p:sp>
        <p:nvSpPr>
          <p:cNvPr id="5" name="Subtitle 4"/>
          <p:cNvSpPr>
            <a:spLocks noGrp="1"/>
          </p:cNvSpPr>
          <p:nvPr>
            <p:ph type="subTitle" idx="1"/>
          </p:nvPr>
        </p:nvSpPr>
        <p:spPr/>
        <p:txBody>
          <a:bodyPr/>
          <a:lstStyle/>
          <a:p>
            <a:r>
              <a:rPr lang="sv-SE" dirty="0"/>
              <a:t>Alberto Lazzarotto, Marc </a:t>
            </a:r>
            <a:r>
              <a:rPr lang="sv-SE" dirty="0" err="1"/>
              <a:t>Basquens</a:t>
            </a:r>
            <a:r>
              <a:rPr lang="sv-SE" dirty="0"/>
              <a:t>, Massimo </a:t>
            </a:r>
            <a:r>
              <a:rPr lang="sv-SE" dirty="0" err="1"/>
              <a:t>Cimmino</a:t>
            </a:r>
            <a:endParaRPr lang="sv-SE" dirty="0"/>
          </a:p>
        </p:txBody>
      </p:sp>
    </p:spTree>
    <p:extLst>
      <p:ext uri="{BB962C8B-B14F-4D97-AF65-F5344CB8AC3E}">
        <p14:creationId xmlns:p14="http://schemas.microsoft.com/office/powerpoint/2010/main" val="128849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aph showing different types of temperature&#10;&#10;Description automatically generated with medium confidence">
            <a:extLst>
              <a:ext uri="{FF2B5EF4-FFF2-40B4-BE49-F238E27FC236}">
                <a16:creationId xmlns:a16="http://schemas.microsoft.com/office/drawing/2014/main" id="{3A47B0AC-825B-ACB3-D0E3-62F3AFB47E56}"/>
              </a:ext>
            </a:extLst>
          </p:cNvPr>
          <p:cNvPicPr>
            <a:picLocks noChangeAspect="1"/>
          </p:cNvPicPr>
          <p:nvPr/>
        </p:nvPicPr>
        <p:blipFill>
          <a:blip r:embed="rId2"/>
          <a:stretch>
            <a:fillRect/>
          </a:stretch>
        </p:blipFill>
        <p:spPr>
          <a:xfrm>
            <a:off x="6286500" y="3098501"/>
            <a:ext cx="5845617" cy="3653512"/>
          </a:xfrm>
          <a:prstGeom prst="rect">
            <a:avLst/>
          </a:prstGeom>
        </p:spPr>
      </p:pic>
      <p:pic>
        <p:nvPicPr>
          <p:cNvPr id="29" name="Picture 28" descr="A graph with numbers and a number of different colored lines&#10;&#10;Description automatically generated with medium confidence">
            <a:extLst>
              <a:ext uri="{FF2B5EF4-FFF2-40B4-BE49-F238E27FC236}">
                <a16:creationId xmlns:a16="http://schemas.microsoft.com/office/drawing/2014/main" id="{8C20220C-8FEC-0F9A-E01C-6442CB6CAA51}"/>
              </a:ext>
            </a:extLst>
          </p:cNvPr>
          <p:cNvPicPr>
            <a:picLocks noChangeAspect="1"/>
          </p:cNvPicPr>
          <p:nvPr/>
        </p:nvPicPr>
        <p:blipFill>
          <a:blip r:embed="rId3"/>
          <a:stretch>
            <a:fillRect/>
          </a:stretch>
        </p:blipFill>
        <p:spPr>
          <a:xfrm>
            <a:off x="0" y="3043270"/>
            <a:ext cx="6103568" cy="3814730"/>
          </a:xfrm>
          <a:prstGeom prst="rect">
            <a:avLst/>
          </a:prstGeom>
        </p:spPr>
      </p:pic>
      <p:sp>
        <p:nvSpPr>
          <p:cNvPr id="2" name="Title 1">
            <a:extLst>
              <a:ext uri="{FF2B5EF4-FFF2-40B4-BE49-F238E27FC236}">
                <a16:creationId xmlns:a16="http://schemas.microsoft.com/office/drawing/2014/main" id="{DE5422DE-C1B2-702E-A482-4A6092F99036}"/>
              </a:ext>
            </a:extLst>
          </p:cNvPr>
          <p:cNvSpPr>
            <a:spLocks noGrp="1"/>
          </p:cNvSpPr>
          <p:nvPr>
            <p:ph type="title"/>
          </p:nvPr>
        </p:nvSpPr>
        <p:spPr>
          <a:xfrm>
            <a:off x="1201737" y="146156"/>
            <a:ext cx="10990263" cy="568412"/>
          </a:xfrm>
        </p:spPr>
        <p:txBody>
          <a:bodyPr/>
          <a:lstStyle/>
          <a:p>
            <a:r>
              <a:rPr lang="en-SE" dirty="0"/>
              <a:t>Week at mid injection season</a:t>
            </a:r>
          </a:p>
        </p:txBody>
      </p:sp>
      <p:sp>
        <p:nvSpPr>
          <p:cNvPr id="9" name="TextBox 8">
            <a:extLst>
              <a:ext uri="{FF2B5EF4-FFF2-40B4-BE49-F238E27FC236}">
                <a16:creationId xmlns:a16="http://schemas.microsoft.com/office/drawing/2014/main" id="{D51E716E-4EAC-4BB8-146D-771029CC21CB}"/>
              </a:ext>
            </a:extLst>
          </p:cNvPr>
          <p:cNvSpPr txBox="1"/>
          <p:nvPr/>
        </p:nvSpPr>
        <p:spPr>
          <a:xfrm>
            <a:off x="2172460" y="2780490"/>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10" name="TextBox 9">
            <a:extLst>
              <a:ext uri="{FF2B5EF4-FFF2-40B4-BE49-F238E27FC236}">
                <a16:creationId xmlns:a16="http://schemas.microsoft.com/office/drawing/2014/main" id="{46C43551-43EA-A077-163F-3683C1F62BFE}"/>
              </a:ext>
            </a:extLst>
          </p:cNvPr>
          <p:cNvSpPr txBox="1"/>
          <p:nvPr/>
        </p:nvSpPr>
        <p:spPr>
          <a:xfrm>
            <a:off x="8272587" y="2780490"/>
            <a:ext cx="2870497" cy="369332"/>
          </a:xfrm>
          <a:prstGeom prst="rect">
            <a:avLst/>
          </a:prstGeom>
          <a:noFill/>
        </p:spPr>
        <p:txBody>
          <a:bodyPr wrap="square" rtlCol="0">
            <a:spAutoFit/>
          </a:bodyPr>
          <a:lstStyle/>
          <a:p>
            <a:r>
              <a:rPr lang="en-SE" b="1" dirty="0">
                <a:solidFill>
                  <a:srgbClr val="004791"/>
                </a:solidFill>
              </a:rPr>
              <a:t>Intermittent exchange</a:t>
            </a:r>
          </a:p>
        </p:txBody>
      </p:sp>
      <p:sp>
        <p:nvSpPr>
          <p:cNvPr id="12" name="TextBox 11">
            <a:extLst>
              <a:ext uri="{FF2B5EF4-FFF2-40B4-BE49-F238E27FC236}">
                <a16:creationId xmlns:a16="http://schemas.microsoft.com/office/drawing/2014/main" id="{F76E6FCD-4B8D-97AB-EE1A-0FF44C2A559E}"/>
              </a:ext>
            </a:extLst>
          </p:cNvPr>
          <p:cNvSpPr txBox="1"/>
          <p:nvPr/>
        </p:nvSpPr>
        <p:spPr>
          <a:xfrm>
            <a:off x="1642634" y="5504209"/>
            <a:ext cx="3844773" cy="261610"/>
          </a:xfrm>
          <a:prstGeom prst="rect">
            <a:avLst/>
          </a:prstGeom>
          <a:noFill/>
        </p:spPr>
        <p:txBody>
          <a:bodyPr wrap="square" rtlCol="0">
            <a:spAutoFit/>
          </a:bodyPr>
          <a:lstStyle/>
          <a:p>
            <a:r>
              <a:rPr lang="sv-SE" sz="1100" dirty="0" err="1">
                <a:solidFill>
                  <a:srgbClr val="C00000"/>
                </a:solidFill>
              </a:rPr>
              <a:t>Injection</a:t>
            </a:r>
            <a:r>
              <a:rPr lang="sv-SE" sz="1100" dirty="0">
                <a:solidFill>
                  <a:srgbClr val="C00000"/>
                </a:solidFill>
              </a:rPr>
              <a:t> in the center </a:t>
            </a:r>
            <a:r>
              <a:rPr lang="sv-SE" sz="1100" dirty="0" err="1">
                <a:solidFill>
                  <a:srgbClr val="C00000"/>
                </a:solidFill>
              </a:rPr>
              <a:t>boreholes</a:t>
            </a:r>
            <a:r>
              <a:rPr lang="sv-SE" sz="1100" dirty="0">
                <a:solidFill>
                  <a:srgbClr val="C00000"/>
                </a:solidFill>
              </a:rPr>
              <a:t> is </a:t>
            </a:r>
            <a:r>
              <a:rPr lang="sv-SE" sz="1100" dirty="0" err="1">
                <a:solidFill>
                  <a:srgbClr val="C00000"/>
                </a:solidFill>
              </a:rPr>
              <a:t>lower</a:t>
            </a:r>
            <a:r>
              <a:rPr lang="sv-SE" sz="1100" dirty="0">
                <a:solidFill>
                  <a:srgbClr val="C00000"/>
                </a:solidFill>
              </a:rPr>
              <a:t> </a:t>
            </a:r>
            <a:endParaRPr lang="en-SE" sz="1100" dirty="0">
              <a:solidFill>
                <a:srgbClr val="C00000"/>
              </a:solidFill>
            </a:endParaRPr>
          </a:p>
        </p:txBody>
      </p:sp>
      <p:sp>
        <p:nvSpPr>
          <p:cNvPr id="13" name="TextBox 12">
            <a:extLst>
              <a:ext uri="{FF2B5EF4-FFF2-40B4-BE49-F238E27FC236}">
                <a16:creationId xmlns:a16="http://schemas.microsoft.com/office/drawing/2014/main" id="{0DE5B1F1-0ACA-DF96-C76A-85C98F1EFFC9}"/>
              </a:ext>
            </a:extLst>
          </p:cNvPr>
          <p:cNvSpPr txBox="1"/>
          <p:nvPr/>
        </p:nvSpPr>
        <p:spPr>
          <a:xfrm>
            <a:off x="6953187" y="5300341"/>
            <a:ext cx="1790764" cy="430887"/>
          </a:xfrm>
          <a:prstGeom prst="rect">
            <a:avLst/>
          </a:prstGeom>
          <a:noFill/>
        </p:spPr>
        <p:txBody>
          <a:bodyPr wrap="square" rtlCol="0">
            <a:spAutoFit/>
          </a:bodyPr>
          <a:lstStyle/>
          <a:p>
            <a:r>
              <a:rPr lang="sv-SE" sz="1100" dirty="0" err="1">
                <a:solidFill>
                  <a:srgbClr val="004791"/>
                </a:solidFill>
              </a:rPr>
              <a:t>More</a:t>
            </a:r>
            <a:r>
              <a:rPr lang="sv-SE" sz="1100" dirty="0">
                <a:solidFill>
                  <a:srgbClr val="004791"/>
                </a:solidFill>
              </a:rPr>
              <a:t> uniform </a:t>
            </a:r>
            <a:r>
              <a:rPr lang="sv-SE" sz="1100" dirty="0" err="1">
                <a:solidFill>
                  <a:srgbClr val="004791"/>
                </a:solidFill>
              </a:rPr>
              <a:t>injection</a:t>
            </a:r>
            <a:r>
              <a:rPr lang="sv-SE" sz="1100" dirty="0">
                <a:solidFill>
                  <a:srgbClr val="004791"/>
                </a:solidFill>
              </a:rPr>
              <a:t> </a:t>
            </a:r>
            <a:r>
              <a:rPr lang="sv-SE" sz="1100" dirty="0" err="1">
                <a:solidFill>
                  <a:srgbClr val="004791"/>
                </a:solidFill>
              </a:rPr>
              <a:t>among</a:t>
            </a:r>
            <a:r>
              <a:rPr lang="sv-SE" sz="1100" dirty="0">
                <a:solidFill>
                  <a:srgbClr val="004791"/>
                </a:solidFill>
              </a:rPr>
              <a:t> </a:t>
            </a:r>
            <a:r>
              <a:rPr lang="sv-SE" sz="1100" dirty="0" err="1">
                <a:solidFill>
                  <a:srgbClr val="004791"/>
                </a:solidFill>
              </a:rPr>
              <a:t>boreholes</a:t>
            </a:r>
            <a:endParaRPr lang="en-SE" sz="1100" dirty="0">
              <a:solidFill>
                <a:srgbClr val="004791"/>
              </a:solidFill>
            </a:endParaRPr>
          </a:p>
        </p:txBody>
      </p:sp>
      <p:sp>
        <p:nvSpPr>
          <p:cNvPr id="16" name="TextBox 15">
            <a:extLst>
              <a:ext uri="{FF2B5EF4-FFF2-40B4-BE49-F238E27FC236}">
                <a16:creationId xmlns:a16="http://schemas.microsoft.com/office/drawing/2014/main" id="{1461DA47-5808-A21A-FE4C-7F41BD1440DF}"/>
              </a:ext>
            </a:extLst>
          </p:cNvPr>
          <p:cNvSpPr txBox="1"/>
          <p:nvPr/>
        </p:nvSpPr>
        <p:spPr>
          <a:xfrm>
            <a:off x="1116012" y="1351250"/>
            <a:ext cx="7876969" cy="923330"/>
          </a:xfrm>
          <a:prstGeom prst="rect">
            <a:avLst/>
          </a:prstGeom>
          <a:noFill/>
        </p:spPr>
        <p:txBody>
          <a:bodyPr wrap="square" rtlCol="0">
            <a:spAutoFit/>
          </a:bodyPr>
          <a:lstStyle/>
          <a:p>
            <a:pPr marL="285750" indent="-285750">
              <a:buFont typeface="Arial" panose="020B0604020202020204" pitchFamily="34" charset="0"/>
              <a:buChar char="•"/>
            </a:pPr>
            <a:r>
              <a:rPr lang="en-SE" dirty="0"/>
              <a:t>With intermittent operation it is still </a:t>
            </a:r>
            <a:r>
              <a:rPr lang="en-SE" b="1" dirty="0"/>
              <a:t>possible</a:t>
            </a:r>
            <a:r>
              <a:rPr lang="en-SE" dirty="0"/>
              <a:t> to effectively </a:t>
            </a:r>
            <a:r>
              <a:rPr lang="en-SE" b="1" dirty="0"/>
              <a:t>inject on the center boreholes</a:t>
            </a:r>
            <a:r>
              <a:rPr lang="en-SE" dirty="0"/>
              <a:t> after 3 months of the charging.</a:t>
            </a:r>
          </a:p>
          <a:p>
            <a:pPr marL="285750" indent="-285750">
              <a:buFont typeface="Arial" panose="020B0604020202020204" pitchFamily="34" charset="0"/>
              <a:buChar char="•"/>
            </a:pPr>
            <a:r>
              <a:rPr lang="en-SE" dirty="0"/>
              <a:t>With intermittent operation we have </a:t>
            </a:r>
            <a:r>
              <a:rPr lang="en-SE" b="1" dirty="0"/>
              <a:t>higher stratification</a:t>
            </a:r>
            <a:r>
              <a:rPr lang="en-SE" dirty="0"/>
              <a:t>.</a:t>
            </a:r>
          </a:p>
        </p:txBody>
      </p:sp>
      <p:pic>
        <p:nvPicPr>
          <p:cNvPr id="17" name="Picture 16" descr="A maze with dots and lines&#10;&#10;Description automatically generated">
            <a:extLst>
              <a:ext uri="{FF2B5EF4-FFF2-40B4-BE49-F238E27FC236}">
                <a16:creationId xmlns:a16="http://schemas.microsoft.com/office/drawing/2014/main" id="{A706ACE5-31C2-4D96-3B44-0BF500CE6FB0}"/>
              </a:ext>
            </a:extLst>
          </p:cNvPr>
          <p:cNvPicPr>
            <a:picLocks noChangeAspect="1"/>
          </p:cNvPicPr>
          <p:nvPr/>
        </p:nvPicPr>
        <p:blipFill>
          <a:blip r:embed="rId4"/>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940781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D48D8D-D879-B381-34A1-62AFA053A9D2}"/>
            </a:ext>
          </a:extLst>
        </p:cNvPr>
        <p:cNvGrpSpPr/>
        <p:nvPr/>
      </p:nvGrpSpPr>
      <p:grpSpPr>
        <a:xfrm>
          <a:off x="0" y="0"/>
          <a:ext cx="0" cy="0"/>
          <a:chOff x="0" y="0"/>
          <a:chExt cx="0" cy="0"/>
        </a:xfrm>
      </p:grpSpPr>
      <p:pic>
        <p:nvPicPr>
          <p:cNvPr id="27" name="Picture 26" descr="A graph showing different types of temperature&#10;&#10;Description automatically generated">
            <a:extLst>
              <a:ext uri="{FF2B5EF4-FFF2-40B4-BE49-F238E27FC236}">
                <a16:creationId xmlns:a16="http://schemas.microsoft.com/office/drawing/2014/main" id="{7B61DF91-FA66-413C-8F8E-A5E272BB10F3}"/>
              </a:ext>
            </a:extLst>
          </p:cNvPr>
          <p:cNvPicPr>
            <a:picLocks noChangeAspect="1"/>
          </p:cNvPicPr>
          <p:nvPr/>
        </p:nvPicPr>
        <p:blipFill>
          <a:blip r:embed="rId2"/>
          <a:stretch>
            <a:fillRect/>
          </a:stretch>
        </p:blipFill>
        <p:spPr>
          <a:xfrm>
            <a:off x="6264387" y="3172598"/>
            <a:ext cx="5927612" cy="3704758"/>
          </a:xfrm>
          <a:prstGeom prst="rect">
            <a:avLst/>
          </a:prstGeom>
        </p:spPr>
      </p:pic>
      <p:pic>
        <p:nvPicPr>
          <p:cNvPr id="25" name="Picture 24" descr="A graph showing different types of temperature&#10;&#10;Description automatically generated">
            <a:extLst>
              <a:ext uri="{FF2B5EF4-FFF2-40B4-BE49-F238E27FC236}">
                <a16:creationId xmlns:a16="http://schemas.microsoft.com/office/drawing/2014/main" id="{F966A53D-D2D7-7D0B-A187-7EAD0A1040D1}"/>
              </a:ext>
            </a:extLst>
          </p:cNvPr>
          <p:cNvPicPr>
            <a:picLocks noChangeAspect="1"/>
          </p:cNvPicPr>
          <p:nvPr/>
        </p:nvPicPr>
        <p:blipFill>
          <a:blip r:embed="rId3"/>
          <a:stretch>
            <a:fillRect/>
          </a:stretch>
        </p:blipFill>
        <p:spPr>
          <a:xfrm>
            <a:off x="1" y="3052560"/>
            <a:ext cx="6067050" cy="3791906"/>
          </a:xfrm>
          <a:prstGeom prst="rect">
            <a:avLst/>
          </a:prstGeom>
        </p:spPr>
      </p:pic>
      <p:sp>
        <p:nvSpPr>
          <p:cNvPr id="2" name="Title 1">
            <a:extLst>
              <a:ext uri="{FF2B5EF4-FFF2-40B4-BE49-F238E27FC236}">
                <a16:creationId xmlns:a16="http://schemas.microsoft.com/office/drawing/2014/main" id="{97BFBFD1-A0FB-80A8-DBB1-B4897402E418}"/>
              </a:ext>
            </a:extLst>
          </p:cNvPr>
          <p:cNvSpPr>
            <a:spLocks noGrp="1"/>
          </p:cNvSpPr>
          <p:nvPr>
            <p:ph type="title"/>
          </p:nvPr>
        </p:nvSpPr>
        <p:spPr>
          <a:xfrm>
            <a:off x="1201737" y="146156"/>
            <a:ext cx="10990263" cy="568412"/>
          </a:xfrm>
        </p:spPr>
        <p:txBody>
          <a:bodyPr/>
          <a:lstStyle/>
          <a:p>
            <a:r>
              <a:rPr lang="en-SE" dirty="0"/>
              <a:t>Week at the end of injection season</a:t>
            </a:r>
          </a:p>
        </p:txBody>
      </p:sp>
      <p:sp>
        <p:nvSpPr>
          <p:cNvPr id="9" name="TextBox 8">
            <a:extLst>
              <a:ext uri="{FF2B5EF4-FFF2-40B4-BE49-F238E27FC236}">
                <a16:creationId xmlns:a16="http://schemas.microsoft.com/office/drawing/2014/main" id="{AC795A59-4F87-6271-36C7-2D64EED84EF5}"/>
              </a:ext>
            </a:extLst>
          </p:cNvPr>
          <p:cNvSpPr txBox="1"/>
          <p:nvPr/>
        </p:nvSpPr>
        <p:spPr>
          <a:xfrm>
            <a:off x="2172460" y="2780490"/>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10" name="TextBox 9">
            <a:extLst>
              <a:ext uri="{FF2B5EF4-FFF2-40B4-BE49-F238E27FC236}">
                <a16:creationId xmlns:a16="http://schemas.microsoft.com/office/drawing/2014/main" id="{4239201B-DA8F-4CDC-5D28-0958A46E5AA4}"/>
              </a:ext>
            </a:extLst>
          </p:cNvPr>
          <p:cNvSpPr txBox="1"/>
          <p:nvPr/>
        </p:nvSpPr>
        <p:spPr>
          <a:xfrm>
            <a:off x="8272587" y="2780490"/>
            <a:ext cx="2870497" cy="369332"/>
          </a:xfrm>
          <a:prstGeom prst="rect">
            <a:avLst/>
          </a:prstGeom>
          <a:noFill/>
        </p:spPr>
        <p:txBody>
          <a:bodyPr wrap="square" rtlCol="0">
            <a:spAutoFit/>
          </a:bodyPr>
          <a:lstStyle/>
          <a:p>
            <a:r>
              <a:rPr lang="en-SE" b="1" dirty="0">
                <a:solidFill>
                  <a:srgbClr val="004791"/>
                </a:solidFill>
              </a:rPr>
              <a:t>Intermittent exchange</a:t>
            </a:r>
          </a:p>
        </p:txBody>
      </p:sp>
      <p:sp>
        <p:nvSpPr>
          <p:cNvPr id="12" name="TextBox 11">
            <a:extLst>
              <a:ext uri="{FF2B5EF4-FFF2-40B4-BE49-F238E27FC236}">
                <a16:creationId xmlns:a16="http://schemas.microsoft.com/office/drawing/2014/main" id="{049BF91F-FE98-4BB7-3733-4A7EC5632708}"/>
              </a:ext>
            </a:extLst>
          </p:cNvPr>
          <p:cNvSpPr txBox="1"/>
          <p:nvPr/>
        </p:nvSpPr>
        <p:spPr>
          <a:xfrm>
            <a:off x="1893087" y="5412770"/>
            <a:ext cx="2800984" cy="430887"/>
          </a:xfrm>
          <a:prstGeom prst="rect">
            <a:avLst/>
          </a:prstGeom>
          <a:noFill/>
        </p:spPr>
        <p:txBody>
          <a:bodyPr wrap="square" rtlCol="0">
            <a:spAutoFit/>
          </a:bodyPr>
          <a:lstStyle/>
          <a:p>
            <a:r>
              <a:rPr lang="sv-SE" sz="1100" dirty="0" err="1">
                <a:solidFill>
                  <a:srgbClr val="C00000"/>
                </a:solidFill>
              </a:rPr>
              <a:t>Injection</a:t>
            </a:r>
            <a:r>
              <a:rPr lang="sv-SE" sz="1100" dirty="0">
                <a:solidFill>
                  <a:srgbClr val="C00000"/>
                </a:solidFill>
              </a:rPr>
              <a:t> in the center </a:t>
            </a:r>
            <a:r>
              <a:rPr lang="sv-SE" sz="1100" dirty="0" err="1">
                <a:solidFill>
                  <a:srgbClr val="C00000"/>
                </a:solidFill>
              </a:rPr>
              <a:t>boreholes</a:t>
            </a:r>
            <a:r>
              <a:rPr lang="sv-SE" sz="1100" dirty="0">
                <a:solidFill>
                  <a:srgbClr val="C00000"/>
                </a:solidFill>
              </a:rPr>
              <a:t> is </a:t>
            </a:r>
            <a:r>
              <a:rPr lang="sv-SE" sz="1100" dirty="0" err="1">
                <a:solidFill>
                  <a:srgbClr val="C00000"/>
                </a:solidFill>
              </a:rPr>
              <a:t>significantly</a:t>
            </a:r>
            <a:r>
              <a:rPr lang="sv-SE" sz="1100" dirty="0">
                <a:solidFill>
                  <a:srgbClr val="C00000"/>
                </a:solidFill>
              </a:rPr>
              <a:t> </a:t>
            </a:r>
            <a:r>
              <a:rPr lang="sv-SE" sz="1100" dirty="0" err="1">
                <a:solidFill>
                  <a:srgbClr val="C00000"/>
                </a:solidFill>
              </a:rPr>
              <a:t>lower</a:t>
            </a:r>
            <a:r>
              <a:rPr lang="sv-SE" sz="1100" dirty="0">
                <a:solidFill>
                  <a:srgbClr val="C00000"/>
                </a:solidFill>
              </a:rPr>
              <a:t> </a:t>
            </a:r>
            <a:endParaRPr lang="en-SE" sz="1100" dirty="0">
              <a:solidFill>
                <a:srgbClr val="C00000"/>
              </a:solidFill>
            </a:endParaRPr>
          </a:p>
        </p:txBody>
      </p:sp>
      <p:sp>
        <p:nvSpPr>
          <p:cNvPr id="13" name="TextBox 12">
            <a:extLst>
              <a:ext uri="{FF2B5EF4-FFF2-40B4-BE49-F238E27FC236}">
                <a16:creationId xmlns:a16="http://schemas.microsoft.com/office/drawing/2014/main" id="{2EAE1553-9D72-9D3D-EFE6-549571D6CFEE}"/>
              </a:ext>
            </a:extLst>
          </p:cNvPr>
          <p:cNvSpPr txBox="1"/>
          <p:nvPr/>
        </p:nvSpPr>
        <p:spPr>
          <a:xfrm>
            <a:off x="6871855" y="5307445"/>
            <a:ext cx="1760701" cy="430887"/>
          </a:xfrm>
          <a:prstGeom prst="rect">
            <a:avLst/>
          </a:prstGeom>
          <a:noFill/>
        </p:spPr>
        <p:txBody>
          <a:bodyPr wrap="square" rtlCol="0">
            <a:spAutoFit/>
          </a:bodyPr>
          <a:lstStyle/>
          <a:p>
            <a:r>
              <a:rPr lang="sv-SE" sz="1100" dirty="0" err="1">
                <a:solidFill>
                  <a:srgbClr val="004791"/>
                </a:solidFill>
              </a:rPr>
              <a:t>Injection</a:t>
            </a:r>
            <a:r>
              <a:rPr lang="sv-SE" sz="1100" dirty="0">
                <a:solidFill>
                  <a:srgbClr val="004791"/>
                </a:solidFill>
              </a:rPr>
              <a:t> in the center is still </a:t>
            </a:r>
            <a:r>
              <a:rPr lang="sv-SE" sz="1100" dirty="0" err="1">
                <a:solidFill>
                  <a:srgbClr val="004791"/>
                </a:solidFill>
              </a:rPr>
              <a:t>rather</a:t>
            </a:r>
            <a:r>
              <a:rPr lang="sv-SE" sz="1100" dirty="0">
                <a:solidFill>
                  <a:srgbClr val="004791"/>
                </a:solidFill>
              </a:rPr>
              <a:t> </a:t>
            </a:r>
            <a:r>
              <a:rPr lang="sv-SE" sz="1100" dirty="0" err="1">
                <a:solidFill>
                  <a:srgbClr val="004791"/>
                </a:solidFill>
              </a:rPr>
              <a:t>high</a:t>
            </a:r>
            <a:endParaRPr lang="en-SE" sz="1100" dirty="0">
              <a:solidFill>
                <a:srgbClr val="004791"/>
              </a:solidFill>
            </a:endParaRPr>
          </a:p>
        </p:txBody>
      </p:sp>
      <p:sp>
        <p:nvSpPr>
          <p:cNvPr id="16" name="TextBox 15">
            <a:extLst>
              <a:ext uri="{FF2B5EF4-FFF2-40B4-BE49-F238E27FC236}">
                <a16:creationId xmlns:a16="http://schemas.microsoft.com/office/drawing/2014/main" id="{195A791D-8533-96F4-F5A5-80223C8533C2}"/>
              </a:ext>
            </a:extLst>
          </p:cNvPr>
          <p:cNvSpPr txBox="1"/>
          <p:nvPr/>
        </p:nvSpPr>
        <p:spPr>
          <a:xfrm>
            <a:off x="755587" y="1119668"/>
            <a:ext cx="7876969" cy="1200329"/>
          </a:xfrm>
          <a:prstGeom prst="rect">
            <a:avLst/>
          </a:prstGeom>
          <a:noFill/>
        </p:spPr>
        <p:txBody>
          <a:bodyPr wrap="square" rtlCol="0">
            <a:spAutoFit/>
          </a:bodyPr>
          <a:lstStyle/>
          <a:p>
            <a:pPr marL="285750" indent="-285750">
              <a:buFont typeface="Arial" panose="020B0604020202020204" pitchFamily="34" charset="0"/>
              <a:buChar char="•"/>
            </a:pPr>
            <a:r>
              <a:rPr lang="en-SE" dirty="0"/>
              <a:t>With intermittent operation it is still </a:t>
            </a:r>
            <a:r>
              <a:rPr lang="en-SE" b="1" dirty="0"/>
              <a:t>possible</a:t>
            </a:r>
            <a:r>
              <a:rPr lang="en-SE" dirty="0"/>
              <a:t> to effectively </a:t>
            </a:r>
            <a:r>
              <a:rPr lang="en-SE" b="1" dirty="0"/>
              <a:t>inject on the center boreholes</a:t>
            </a:r>
            <a:r>
              <a:rPr lang="en-SE" dirty="0"/>
              <a:t> at the end of the season</a:t>
            </a:r>
          </a:p>
          <a:p>
            <a:pPr marL="285750" indent="-285750">
              <a:buFont typeface="Arial" panose="020B0604020202020204" pitchFamily="34" charset="0"/>
              <a:buChar char="•"/>
            </a:pPr>
            <a:r>
              <a:rPr lang="en-SE" dirty="0"/>
              <a:t>The </a:t>
            </a:r>
            <a:r>
              <a:rPr lang="en-SE" b="1" dirty="0"/>
              <a:t>power is higher </a:t>
            </a:r>
            <a:r>
              <a:rPr lang="en-SE" dirty="0"/>
              <a:t>because we can take advantage of the </a:t>
            </a:r>
            <a:r>
              <a:rPr lang="en-SE" b="1" dirty="0"/>
              <a:t>higher stratification</a:t>
            </a:r>
            <a:r>
              <a:rPr lang="en-SE" dirty="0"/>
              <a:t>.</a:t>
            </a:r>
            <a:endParaRPr lang="en-SE" b="1" dirty="0"/>
          </a:p>
        </p:txBody>
      </p:sp>
      <p:pic>
        <p:nvPicPr>
          <p:cNvPr id="17" name="Picture 16" descr="A maze with dots and lines&#10;&#10;Description automatically generated">
            <a:extLst>
              <a:ext uri="{FF2B5EF4-FFF2-40B4-BE49-F238E27FC236}">
                <a16:creationId xmlns:a16="http://schemas.microsoft.com/office/drawing/2014/main" id="{08A340A9-EB7B-5310-A941-80ACB899C26C}"/>
              </a:ext>
            </a:extLst>
          </p:cNvPr>
          <p:cNvPicPr>
            <a:picLocks noChangeAspect="1"/>
          </p:cNvPicPr>
          <p:nvPr/>
        </p:nvPicPr>
        <p:blipFill>
          <a:blip r:embed="rId4"/>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3193265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4AD2-2FF6-C941-2460-BF1E4620CE8A}"/>
              </a:ext>
            </a:extLst>
          </p:cNvPr>
          <p:cNvSpPr>
            <a:spLocks noGrp="1"/>
          </p:cNvSpPr>
          <p:nvPr>
            <p:ph type="title"/>
          </p:nvPr>
        </p:nvSpPr>
        <p:spPr>
          <a:xfrm>
            <a:off x="1093101" y="334365"/>
            <a:ext cx="6625055" cy="568412"/>
          </a:xfrm>
        </p:spPr>
        <p:txBody>
          <a:bodyPr/>
          <a:lstStyle/>
          <a:p>
            <a:r>
              <a:rPr lang="en-US" dirty="0"/>
              <a:t>Week at the beginning of the extraction season</a:t>
            </a:r>
            <a:endParaRPr lang="en-SE" dirty="0"/>
          </a:p>
        </p:txBody>
      </p:sp>
      <p:sp>
        <p:nvSpPr>
          <p:cNvPr id="13" name="TextBox 12">
            <a:extLst>
              <a:ext uri="{FF2B5EF4-FFF2-40B4-BE49-F238E27FC236}">
                <a16:creationId xmlns:a16="http://schemas.microsoft.com/office/drawing/2014/main" id="{EBDCB6FF-B913-1A87-9D77-92A7E3D78937}"/>
              </a:ext>
            </a:extLst>
          </p:cNvPr>
          <p:cNvSpPr txBox="1"/>
          <p:nvPr/>
        </p:nvSpPr>
        <p:spPr>
          <a:xfrm>
            <a:off x="2172460" y="2780492"/>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14" name="TextBox 13">
            <a:extLst>
              <a:ext uri="{FF2B5EF4-FFF2-40B4-BE49-F238E27FC236}">
                <a16:creationId xmlns:a16="http://schemas.microsoft.com/office/drawing/2014/main" id="{5387B8AC-7E1C-9E6D-C41C-4A93EF41440A}"/>
              </a:ext>
            </a:extLst>
          </p:cNvPr>
          <p:cNvSpPr txBox="1"/>
          <p:nvPr/>
        </p:nvSpPr>
        <p:spPr>
          <a:xfrm>
            <a:off x="8272587" y="2769062"/>
            <a:ext cx="2870497" cy="369332"/>
          </a:xfrm>
          <a:prstGeom prst="rect">
            <a:avLst/>
          </a:prstGeom>
          <a:noFill/>
        </p:spPr>
        <p:txBody>
          <a:bodyPr wrap="square" rtlCol="0">
            <a:spAutoFit/>
          </a:bodyPr>
          <a:lstStyle/>
          <a:p>
            <a:r>
              <a:rPr lang="en-SE" b="1" dirty="0">
                <a:solidFill>
                  <a:srgbClr val="004791"/>
                </a:solidFill>
              </a:rPr>
              <a:t>Intermittent</a:t>
            </a:r>
            <a:r>
              <a:rPr lang="en-SE" b="1" dirty="0"/>
              <a:t> </a:t>
            </a:r>
            <a:r>
              <a:rPr lang="en-SE" b="1" dirty="0">
                <a:solidFill>
                  <a:srgbClr val="004791"/>
                </a:solidFill>
              </a:rPr>
              <a:t>exchange</a:t>
            </a:r>
          </a:p>
        </p:txBody>
      </p:sp>
      <p:sp>
        <p:nvSpPr>
          <p:cNvPr id="15" name="TextBox 14">
            <a:extLst>
              <a:ext uri="{FF2B5EF4-FFF2-40B4-BE49-F238E27FC236}">
                <a16:creationId xmlns:a16="http://schemas.microsoft.com/office/drawing/2014/main" id="{19EA1BB8-9A4E-F5C1-BC21-C2A224FBD18E}"/>
              </a:ext>
            </a:extLst>
          </p:cNvPr>
          <p:cNvSpPr txBox="1"/>
          <p:nvPr/>
        </p:nvSpPr>
        <p:spPr>
          <a:xfrm>
            <a:off x="794436" y="1708511"/>
            <a:ext cx="7908457" cy="369332"/>
          </a:xfrm>
          <a:prstGeom prst="rect">
            <a:avLst/>
          </a:prstGeom>
          <a:noFill/>
        </p:spPr>
        <p:txBody>
          <a:bodyPr wrap="square" rtlCol="0">
            <a:spAutoFit/>
          </a:bodyPr>
          <a:lstStyle/>
          <a:p>
            <a:pPr marL="285750" indent="-285750">
              <a:buFont typeface="Arial" panose="020B0604020202020204" pitchFamily="34" charset="0"/>
              <a:buChar char="•"/>
            </a:pPr>
            <a:r>
              <a:rPr lang="en-SE" dirty="0"/>
              <a:t>For </a:t>
            </a:r>
            <a:r>
              <a:rPr lang="en-SE" b="1" dirty="0"/>
              <a:t>intermittent</a:t>
            </a:r>
            <a:r>
              <a:rPr lang="en-SE" dirty="0"/>
              <a:t> operation we mostly extract from the inner boreholes</a:t>
            </a:r>
          </a:p>
        </p:txBody>
      </p:sp>
      <p:pic>
        <p:nvPicPr>
          <p:cNvPr id="16" name="Picture 15" descr="A maze with dots and lines&#10;&#10;Description automatically generated">
            <a:extLst>
              <a:ext uri="{FF2B5EF4-FFF2-40B4-BE49-F238E27FC236}">
                <a16:creationId xmlns:a16="http://schemas.microsoft.com/office/drawing/2014/main" id="{A04B4C8B-7313-74E8-F32F-2612039805AC}"/>
              </a:ext>
            </a:extLst>
          </p:cNvPr>
          <p:cNvPicPr>
            <a:picLocks noChangeAspect="1"/>
          </p:cNvPicPr>
          <p:nvPr/>
        </p:nvPicPr>
        <p:blipFill>
          <a:blip r:embed="rId2"/>
          <a:srcRect l="14362" t="4836" r="13361" b="3470"/>
          <a:stretch/>
        </p:blipFill>
        <p:spPr>
          <a:xfrm>
            <a:off x="9293627" y="0"/>
            <a:ext cx="2898373" cy="2757714"/>
          </a:xfrm>
          <a:prstGeom prst="rect">
            <a:avLst/>
          </a:prstGeom>
        </p:spPr>
      </p:pic>
      <p:pic>
        <p:nvPicPr>
          <p:cNvPr id="30" name="Picture 29" descr="A graph showing different colored lines&#10;&#10;Description automatically generated">
            <a:extLst>
              <a:ext uri="{FF2B5EF4-FFF2-40B4-BE49-F238E27FC236}">
                <a16:creationId xmlns:a16="http://schemas.microsoft.com/office/drawing/2014/main" id="{BD80B785-4037-D524-DA17-F71E83C8F55F}"/>
              </a:ext>
            </a:extLst>
          </p:cNvPr>
          <p:cNvPicPr>
            <a:picLocks noChangeAspect="1"/>
          </p:cNvPicPr>
          <p:nvPr/>
        </p:nvPicPr>
        <p:blipFill>
          <a:blip r:embed="rId3"/>
          <a:stretch>
            <a:fillRect/>
          </a:stretch>
        </p:blipFill>
        <p:spPr>
          <a:xfrm>
            <a:off x="15237" y="3091337"/>
            <a:ext cx="6080763" cy="3800477"/>
          </a:xfrm>
          <a:prstGeom prst="rect">
            <a:avLst/>
          </a:prstGeom>
        </p:spPr>
      </p:pic>
      <p:pic>
        <p:nvPicPr>
          <p:cNvPr id="32" name="Picture 31" descr="A graph showing different types of temperature&#10;&#10;Description automatically generated with medium confidence">
            <a:extLst>
              <a:ext uri="{FF2B5EF4-FFF2-40B4-BE49-F238E27FC236}">
                <a16:creationId xmlns:a16="http://schemas.microsoft.com/office/drawing/2014/main" id="{CE607DF6-3BB8-4882-DEBC-552BFA02963D}"/>
              </a:ext>
            </a:extLst>
          </p:cNvPr>
          <p:cNvPicPr>
            <a:picLocks noChangeAspect="1"/>
          </p:cNvPicPr>
          <p:nvPr/>
        </p:nvPicPr>
        <p:blipFill>
          <a:blip r:embed="rId4"/>
          <a:stretch>
            <a:fillRect/>
          </a:stretch>
        </p:blipFill>
        <p:spPr>
          <a:xfrm>
            <a:off x="6057899" y="3091337"/>
            <a:ext cx="6027424" cy="3767140"/>
          </a:xfrm>
          <a:prstGeom prst="rect">
            <a:avLst/>
          </a:prstGeom>
        </p:spPr>
      </p:pic>
    </p:spTree>
    <p:extLst>
      <p:ext uri="{BB962C8B-B14F-4D97-AF65-F5344CB8AC3E}">
        <p14:creationId xmlns:p14="http://schemas.microsoft.com/office/powerpoint/2010/main" val="401618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aph showing different types of temperature&#10;&#10;Description automatically generated">
            <a:extLst>
              <a:ext uri="{FF2B5EF4-FFF2-40B4-BE49-F238E27FC236}">
                <a16:creationId xmlns:a16="http://schemas.microsoft.com/office/drawing/2014/main" id="{2FAFBCCC-D9FA-1367-BEE2-4829A0820094}"/>
              </a:ext>
            </a:extLst>
          </p:cNvPr>
          <p:cNvPicPr>
            <a:picLocks noChangeAspect="1"/>
          </p:cNvPicPr>
          <p:nvPr/>
        </p:nvPicPr>
        <p:blipFill>
          <a:blip r:embed="rId2"/>
          <a:stretch>
            <a:fillRect/>
          </a:stretch>
        </p:blipFill>
        <p:spPr>
          <a:xfrm>
            <a:off x="6080553" y="3038345"/>
            <a:ext cx="6111447" cy="3819655"/>
          </a:xfrm>
          <a:prstGeom prst="rect">
            <a:avLst/>
          </a:prstGeom>
        </p:spPr>
      </p:pic>
      <p:pic>
        <p:nvPicPr>
          <p:cNvPr id="23" name="Picture 22" descr="A graph showing different colored lines&#10;&#10;Description automatically generated">
            <a:extLst>
              <a:ext uri="{FF2B5EF4-FFF2-40B4-BE49-F238E27FC236}">
                <a16:creationId xmlns:a16="http://schemas.microsoft.com/office/drawing/2014/main" id="{A01CAA59-9EA2-EFE2-5400-514A01D3C52A}"/>
              </a:ext>
            </a:extLst>
          </p:cNvPr>
          <p:cNvPicPr>
            <a:picLocks noChangeAspect="1"/>
          </p:cNvPicPr>
          <p:nvPr/>
        </p:nvPicPr>
        <p:blipFill>
          <a:blip r:embed="rId3"/>
          <a:stretch>
            <a:fillRect/>
          </a:stretch>
        </p:blipFill>
        <p:spPr>
          <a:xfrm>
            <a:off x="-6799" y="3017577"/>
            <a:ext cx="6144677" cy="3840423"/>
          </a:xfrm>
          <a:prstGeom prst="rect">
            <a:avLst/>
          </a:prstGeom>
        </p:spPr>
      </p:pic>
      <p:sp>
        <p:nvSpPr>
          <p:cNvPr id="2" name="Title 1">
            <a:extLst>
              <a:ext uri="{FF2B5EF4-FFF2-40B4-BE49-F238E27FC236}">
                <a16:creationId xmlns:a16="http://schemas.microsoft.com/office/drawing/2014/main" id="{5A08E2BC-52DD-A232-7911-3CC9AD3F88E5}"/>
              </a:ext>
            </a:extLst>
          </p:cNvPr>
          <p:cNvSpPr>
            <a:spLocks noGrp="1"/>
          </p:cNvSpPr>
          <p:nvPr>
            <p:ph type="title"/>
          </p:nvPr>
        </p:nvSpPr>
        <p:spPr>
          <a:xfrm>
            <a:off x="1109361" y="280631"/>
            <a:ext cx="10990263" cy="568412"/>
          </a:xfrm>
        </p:spPr>
        <p:txBody>
          <a:bodyPr/>
          <a:lstStyle/>
          <a:p>
            <a:r>
              <a:rPr lang="en-SE" dirty="0"/>
              <a:t>Week at mid extraction season</a:t>
            </a:r>
          </a:p>
        </p:txBody>
      </p:sp>
      <p:sp>
        <p:nvSpPr>
          <p:cNvPr id="11" name="TextBox 10">
            <a:extLst>
              <a:ext uri="{FF2B5EF4-FFF2-40B4-BE49-F238E27FC236}">
                <a16:creationId xmlns:a16="http://schemas.microsoft.com/office/drawing/2014/main" id="{F175EDB7-D953-0CC4-E0FD-79276478CC1F}"/>
              </a:ext>
            </a:extLst>
          </p:cNvPr>
          <p:cNvSpPr txBox="1"/>
          <p:nvPr/>
        </p:nvSpPr>
        <p:spPr>
          <a:xfrm>
            <a:off x="2172460" y="2780492"/>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12" name="TextBox 11">
            <a:extLst>
              <a:ext uri="{FF2B5EF4-FFF2-40B4-BE49-F238E27FC236}">
                <a16:creationId xmlns:a16="http://schemas.microsoft.com/office/drawing/2014/main" id="{BE6E38C7-C27B-F2D9-CA13-BFB684D5398B}"/>
              </a:ext>
            </a:extLst>
          </p:cNvPr>
          <p:cNvSpPr txBox="1"/>
          <p:nvPr/>
        </p:nvSpPr>
        <p:spPr>
          <a:xfrm>
            <a:off x="8272587" y="2780492"/>
            <a:ext cx="2870497" cy="369332"/>
          </a:xfrm>
          <a:prstGeom prst="rect">
            <a:avLst/>
          </a:prstGeom>
          <a:noFill/>
        </p:spPr>
        <p:txBody>
          <a:bodyPr wrap="square" rtlCol="0">
            <a:spAutoFit/>
          </a:bodyPr>
          <a:lstStyle/>
          <a:p>
            <a:r>
              <a:rPr lang="en-SE" b="1" dirty="0">
                <a:solidFill>
                  <a:srgbClr val="004791"/>
                </a:solidFill>
              </a:rPr>
              <a:t>Intermittent exchange</a:t>
            </a:r>
          </a:p>
        </p:txBody>
      </p:sp>
      <p:sp>
        <p:nvSpPr>
          <p:cNvPr id="13" name="TextBox 12">
            <a:extLst>
              <a:ext uri="{FF2B5EF4-FFF2-40B4-BE49-F238E27FC236}">
                <a16:creationId xmlns:a16="http://schemas.microsoft.com/office/drawing/2014/main" id="{B03DEFE6-AC74-ABBD-5826-5532AECCCAF6}"/>
              </a:ext>
            </a:extLst>
          </p:cNvPr>
          <p:cNvSpPr txBox="1"/>
          <p:nvPr/>
        </p:nvSpPr>
        <p:spPr>
          <a:xfrm>
            <a:off x="2510596" y="4506901"/>
            <a:ext cx="2987962" cy="430887"/>
          </a:xfrm>
          <a:prstGeom prst="rect">
            <a:avLst/>
          </a:prstGeom>
          <a:noFill/>
        </p:spPr>
        <p:txBody>
          <a:bodyPr wrap="square" rtlCol="0">
            <a:spAutoFit/>
          </a:bodyPr>
          <a:lstStyle/>
          <a:p>
            <a:r>
              <a:rPr lang="en-SE" sz="1100" dirty="0">
                <a:solidFill>
                  <a:srgbClr val="C00000"/>
                </a:solidFill>
              </a:rPr>
              <a:t>At mid extraction season the next exchange with the external borehole is zero</a:t>
            </a:r>
          </a:p>
        </p:txBody>
      </p:sp>
      <p:sp>
        <p:nvSpPr>
          <p:cNvPr id="15" name="TextBox 14">
            <a:extLst>
              <a:ext uri="{FF2B5EF4-FFF2-40B4-BE49-F238E27FC236}">
                <a16:creationId xmlns:a16="http://schemas.microsoft.com/office/drawing/2014/main" id="{A49EC3E9-60CB-5C07-4EEC-73A2E30A6D6E}"/>
              </a:ext>
            </a:extLst>
          </p:cNvPr>
          <p:cNvSpPr txBox="1"/>
          <p:nvPr/>
        </p:nvSpPr>
        <p:spPr>
          <a:xfrm>
            <a:off x="9903504" y="5410116"/>
            <a:ext cx="2479159" cy="430887"/>
          </a:xfrm>
          <a:prstGeom prst="rect">
            <a:avLst/>
          </a:prstGeom>
          <a:noFill/>
        </p:spPr>
        <p:txBody>
          <a:bodyPr wrap="square" rtlCol="0">
            <a:spAutoFit/>
          </a:bodyPr>
          <a:lstStyle/>
          <a:p>
            <a:r>
              <a:rPr lang="en-SE" sz="1100" dirty="0">
                <a:solidFill>
                  <a:srgbClr val="004791"/>
                </a:solidFill>
              </a:rPr>
              <a:t>At mid extraction season we are injecting in the external borehole</a:t>
            </a:r>
          </a:p>
        </p:txBody>
      </p:sp>
      <p:sp>
        <p:nvSpPr>
          <p:cNvPr id="16" name="TextBox 15">
            <a:extLst>
              <a:ext uri="{FF2B5EF4-FFF2-40B4-BE49-F238E27FC236}">
                <a16:creationId xmlns:a16="http://schemas.microsoft.com/office/drawing/2014/main" id="{AD050399-2FD6-C2DC-B9BF-F8694C416C9F}"/>
              </a:ext>
            </a:extLst>
          </p:cNvPr>
          <p:cNvSpPr txBox="1"/>
          <p:nvPr/>
        </p:nvSpPr>
        <p:spPr>
          <a:xfrm>
            <a:off x="531125" y="1223906"/>
            <a:ext cx="7908457" cy="923330"/>
          </a:xfrm>
          <a:prstGeom prst="rect">
            <a:avLst/>
          </a:prstGeom>
          <a:noFill/>
        </p:spPr>
        <p:txBody>
          <a:bodyPr wrap="square" rtlCol="0">
            <a:spAutoFit/>
          </a:bodyPr>
          <a:lstStyle/>
          <a:p>
            <a:pPr marL="285750" indent="-285750">
              <a:buFont typeface="Arial" panose="020B0604020202020204" pitchFamily="34" charset="0"/>
              <a:buChar char="•"/>
            </a:pPr>
            <a:r>
              <a:rPr lang="en-SE" dirty="0"/>
              <a:t>At mid extraction season intermittent exchange with inlet temperature 55°C results in injection in external boreholes as they are at a lower temperature </a:t>
            </a:r>
          </a:p>
        </p:txBody>
      </p:sp>
      <p:pic>
        <p:nvPicPr>
          <p:cNvPr id="17" name="Picture 16" descr="A maze with dots and lines&#10;&#10;Description automatically generated">
            <a:extLst>
              <a:ext uri="{FF2B5EF4-FFF2-40B4-BE49-F238E27FC236}">
                <a16:creationId xmlns:a16="http://schemas.microsoft.com/office/drawing/2014/main" id="{AE2BDB75-F347-A1F9-EB2E-E725151009B2}"/>
              </a:ext>
            </a:extLst>
          </p:cNvPr>
          <p:cNvPicPr>
            <a:picLocks noChangeAspect="1"/>
          </p:cNvPicPr>
          <p:nvPr/>
        </p:nvPicPr>
        <p:blipFill>
          <a:blip r:embed="rId4"/>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365053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descr="A graph showing different types of temperature&#10;&#10;Description automatically generated with medium confidence">
            <a:extLst>
              <a:ext uri="{FF2B5EF4-FFF2-40B4-BE49-F238E27FC236}">
                <a16:creationId xmlns:a16="http://schemas.microsoft.com/office/drawing/2014/main" id="{CE0AB2E1-89ED-8AB4-BBD6-D9FFE75F4A14}"/>
              </a:ext>
            </a:extLst>
          </p:cNvPr>
          <p:cNvPicPr>
            <a:picLocks noChangeAspect="1"/>
          </p:cNvPicPr>
          <p:nvPr/>
        </p:nvPicPr>
        <p:blipFill>
          <a:blip r:embed="rId2"/>
          <a:stretch>
            <a:fillRect/>
          </a:stretch>
        </p:blipFill>
        <p:spPr>
          <a:xfrm>
            <a:off x="6249162" y="3152349"/>
            <a:ext cx="5924786" cy="3702991"/>
          </a:xfrm>
          <a:prstGeom prst="rect">
            <a:avLst/>
          </a:prstGeom>
        </p:spPr>
      </p:pic>
      <p:pic>
        <p:nvPicPr>
          <p:cNvPr id="16" name="Picture 15" descr="A graph showing different colored lines&#10;&#10;Description automatically generated with medium confidence">
            <a:extLst>
              <a:ext uri="{FF2B5EF4-FFF2-40B4-BE49-F238E27FC236}">
                <a16:creationId xmlns:a16="http://schemas.microsoft.com/office/drawing/2014/main" id="{48F0DC3C-D1BB-C750-40B0-BACB5279E61D}"/>
              </a:ext>
            </a:extLst>
          </p:cNvPr>
          <p:cNvPicPr>
            <a:picLocks noChangeAspect="1"/>
          </p:cNvPicPr>
          <p:nvPr/>
        </p:nvPicPr>
        <p:blipFill>
          <a:blip r:embed="rId3"/>
          <a:stretch>
            <a:fillRect/>
          </a:stretch>
        </p:blipFill>
        <p:spPr>
          <a:xfrm>
            <a:off x="-7620" y="3146743"/>
            <a:ext cx="5950459" cy="3719037"/>
          </a:xfrm>
          <a:prstGeom prst="rect">
            <a:avLst/>
          </a:prstGeom>
        </p:spPr>
      </p:pic>
      <p:sp>
        <p:nvSpPr>
          <p:cNvPr id="2" name="Title 1">
            <a:extLst>
              <a:ext uri="{FF2B5EF4-FFF2-40B4-BE49-F238E27FC236}">
                <a16:creationId xmlns:a16="http://schemas.microsoft.com/office/drawing/2014/main" id="{442BD347-B030-5C10-0EA8-D677E5D7F61E}"/>
              </a:ext>
            </a:extLst>
          </p:cNvPr>
          <p:cNvSpPr>
            <a:spLocks noGrp="1"/>
          </p:cNvSpPr>
          <p:nvPr>
            <p:ph type="title"/>
          </p:nvPr>
        </p:nvSpPr>
        <p:spPr>
          <a:xfrm>
            <a:off x="1201738" y="247642"/>
            <a:ext cx="8091890" cy="568412"/>
          </a:xfrm>
        </p:spPr>
        <p:txBody>
          <a:bodyPr/>
          <a:lstStyle/>
          <a:p>
            <a:r>
              <a:rPr lang="en-SE" dirty="0"/>
              <a:t>Week at the end of extraction season</a:t>
            </a:r>
          </a:p>
        </p:txBody>
      </p:sp>
      <p:sp>
        <p:nvSpPr>
          <p:cNvPr id="8" name="TextBox 7">
            <a:extLst>
              <a:ext uri="{FF2B5EF4-FFF2-40B4-BE49-F238E27FC236}">
                <a16:creationId xmlns:a16="http://schemas.microsoft.com/office/drawing/2014/main" id="{444BE05A-3814-957F-8D55-AE21D829DB2F}"/>
              </a:ext>
            </a:extLst>
          </p:cNvPr>
          <p:cNvSpPr txBox="1"/>
          <p:nvPr/>
        </p:nvSpPr>
        <p:spPr>
          <a:xfrm>
            <a:off x="2172460" y="2834978"/>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9" name="TextBox 8">
            <a:extLst>
              <a:ext uri="{FF2B5EF4-FFF2-40B4-BE49-F238E27FC236}">
                <a16:creationId xmlns:a16="http://schemas.microsoft.com/office/drawing/2014/main" id="{EA9AB0A6-45CB-31EC-4CBC-967C444E0AD5}"/>
              </a:ext>
            </a:extLst>
          </p:cNvPr>
          <p:cNvSpPr txBox="1"/>
          <p:nvPr/>
        </p:nvSpPr>
        <p:spPr>
          <a:xfrm>
            <a:off x="8268460" y="2820690"/>
            <a:ext cx="2870497" cy="369332"/>
          </a:xfrm>
          <a:prstGeom prst="rect">
            <a:avLst/>
          </a:prstGeom>
          <a:noFill/>
        </p:spPr>
        <p:txBody>
          <a:bodyPr wrap="square" rtlCol="0">
            <a:spAutoFit/>
          </a:bodyPr>
          <a:lstStyle/>
          <a:p>
            <a:r>
              <a:rPr lang="en-SE" b="1" dirty="0">
                <a:solidFill>
                  <a:srgbClr val="004791"/>
                </a:solidFill>
              </a:rPr>
              <a:t>Intermittent exchange</a:t>
            </a:r>
          </a:p>
        </p:txBody>
      </p:sp>
      <p:pic>
        <p:nvPicPr>
          <p:cNvPr id="10" name="Picture 9" descr="A maze with dots and lines&#10;&#10;Description automatically generated">
            <a:extLst>
              <a:ext uri="{FF2B5EF4-FFF2-40B4-BE49-F238E27FC236}">
                <a16:creationId xmlns:a16="http://schemas.microsoft.com/office/drawing/2014/main" id="{2CFABD40-059B-1C10-37DD-3A6D6B1B961D}"/>
              </a:ext>
            </a:extLst>
          </p:cNvPr>
          <p:cNvPicPr>
            <a:picLocks noChangeAspect="1"/>
          </p:cNvPicPr>
          <p:nvPr/>
        </p:nvPicPr>
        <p:blipFill>
          <a:blip r:embed="rId4"/>
          <a:srcRect l="14362" t="4836" r="13361" b="3470"/>
          <a:stretch/>
        </p:blipFill>
        <p:spPr>
          <a:xfrm>
            <a:off x="9293627" y="0"/>
            <a:ext cx="2898373" cy="2757714"/>
          </a:xfrm>
          <a:prstGeom prst="rect">
            <a:avLst/>
          </a:prstGeom>
        </p:spPr>
      </p:pic>
      <p:sp>
        <p:nvSpPr>
          <p:cNvPr id="11" name="TextBox 10">
            <a:extLst>
              <a:ext uri="{FF2B5EF4-FFF2-40B4-BE49-F238E27FC236}">
                <a16:creationId xmlns:a16="http://schemas.microsoft.com/office/drawing/2014/main" id="{CB0BA03F-C62F-E693-493A-2EFF2754CC8F}"/>
              </a:ext>
            </a:extLst>
          </p:cNvPr>
          <p:cNvSpPr txBox="1"/>
          <p:nvPr/>
        </p:nvSpPr>
        <p:spPr>
          <a:xfrm>
            <a:off x="1611328" y="4633959"/>
            <a:ext cx="3662881" cy="430887"/>
          </a:xfrm>
          <a:prstGeom prst="rect">
            <a:avLst/>
          </a:prstGeom>
          <a:noFill/>
        </p:spPr>
        <p:txBody>
          <a:bodyPr wrap="square" rtlCol="0">
            <a:spAutoFit/>
          </a:bodyPr>
          <a:lstStyle/>
          <a:p>
            <a:r>
              <a:rPr lang="en-SE" sz="1100" dirty="0">
                <a:solidFill>
                  <a:srgbClr val="C00000"/>
                </a:solidFill>
              </a:rPr>
              <a:t>At the end of the extract season we are injecting heat in the storage</a:t>
            </a:r>
          </a:p>
        </p:txBody>
      </p:sp>
      <p:sp>
        <p:nvSpPr>
          <p:cNvPr id="12" name="TextBox 11">
            <a:extLst>
              <a:ext uri="{FF2B5EF4-FFF2-40B4-BE49-F238E27FC236}">
                <a16:creationId xmlns:a16="http://schemas.microsoft.com/office/drawing/2014/main" id="{0DCBA59C-1202-F2DC-9284-620CB69806D4}"/>
              </a:ext>
            </a:extLst>
          </p:cNvPr>
          <p:cNvSpPr txBox="1"/>
          <p:nvPr/>
        </p:nvSpPr>
        <p:spPr>
          <a:xfrm>
            <a:off x="659713" y="1116428"/>
            <a:ext cx="8284263" cy="1200329"/>
          </a:xfrm>
          <a:prstGeom prst="rect">
            <a:avLst/>
          </a:prstGeom>
          <a:noFill/>
        </p:spPr>
        <p:txBody>
          <a:bodyPr wrap="square" rtlCol="0">
            <a:spAutoFit/>
          </a:bodyPr>
          <a:lstStyle/>
          <a:p>
            <a:pPr marL="285750" indent="-285750">
              <a:buFont typeface="Arial" panose="020B0604020202020204" pitchFamily="34" charset="0"/>
              <a:buChar char="•"/>
            </a:pPr>
            <a:r>
              <a:rPr lang="en-SE" dirty="0"/>
              <a:t>At the end of the extraction season we have a similar effect for the continous and intermittent exchange case.</a:t>
            </a:r>
          </a:p>
          <a:p>
            <a:pPr marL="285750" indent="-285750">
              <a:buFont typeface="Arial" panose="020B0604020202020204" pitchFamily="34" charset="0"/>
              <a:buChar char="•"/>
            </a:pPr>
            <a:r>
              <a:rPr lang="en-SE" dirty="0"/>
              <a:t>In both cases, only the three internal boreholes in the series can extract if the inlet temperature is 55°C.</a:t>
            </a:r>
          </a:p>
        </p:txBody>
      </p:sp>
    </p:spTree>
    <p:extLst>
      <p:ext uri="{BB962C8B-B14F-4D97-AF65-F5344CB8AC3E}">
        <p14:creationId xmlns:p14="http://schemas.microsoft.com/office/powerpoint/2010/main" val="68980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9AD3-24E8-A0E2-F84F-589EB10B361C}"/>
              </a:ext>
            </a:extLst>
          </p:cNvPr>
          <p:cNvSpPr>
            <a:spLocks noGrp="1"/>
          </p:cNvSpPr>
          <p:nvPr>
            <p:ph type="title"/>
          </p:nvPr>
        </p:nvSpPr>
        <p:spPr/>
        <p:txBody>
          <a:bodyPr/>
          <a:lstStyle/>
          <a:p>
            <a:r>
              <a:rPr lang="sv-SE" dirty="0" err="1"/>
              <a:t>Detailed</a:t>
            </a:r>
            <a:r>
              <a:rPr lang="sv-SE" dirty="0"/>
              <a:t> </a:t>
            </a:r>
            <a:r>
              <a:rPr lang="sv-SE" dirty="0" err="1"/>
              <a:t>model</a:t>
            </a:r>
            <a:r>
              <a:rPr lang="sv-SE" dirty="0"/>
              <a:t> </a:t>
            </a:r>
            <a:r>
              <a:rPr lang="sv-SE" dirty="0" err="1"/>
              <a:t>allows</a:t>
            </a:r>
            <a:r>
              <a:rPr lang="sv-SE" dirty="0"/>
              <a:t> to </a:t>
            </a:r>
            <a:r>
              <a:rPr lang="sv-SE" dirty="0" err="1"/>
              <a:t>investigate</a:t>
            </a:r>
            <a:r>
              <a:rPr lang="sv-SE" dirty="0"/>
              <a:t> </a:t>
            </a:r>
            <a:r>
              <a:rPr lang="sv-SE" dirty="0" err="1"/>
              <a:t>how</a:t>
            </a:r>
            <a:r>
              <a:rPr lang="sv-SE" dirty="0"/>
              <a:t> the heat is </a:t>
            </a:r>
            <a:r>
              <a:rPr lang="sv-SE" dirty="0" err="1"/>
              <a:t>distributed</a:t>
            </a:r>
            <a:r>
              <a:rPr lang="sv-SE" dirty="0"/>
              <a:t> in the </a:t>
            </a:r>
            <a:r>
              <a:rPr lang="sv-SE" dirty="0" err="1"/>
              <a:t>subsurface</a:t>
            </a:r>
            <a:r>
              <a:rPr lang="sv-SE" dirty="0"/>
              <a:t>.</a:t>
            </a:r>
            <a:endParaRPr lang="en-SE" dirty="0"/>
          </a:p>
        </p:txBody>
      </p:sp>
      <p:sp>
        <p:nvSpPr>
          <p:cNvPr id="3" name="Content Placeholder 2">
            <a:extLst>
              <a:ext uri="{FF2B5EF4-FFF2-40B4-BE49-F238E27FC236}">
                <a16:creationId xmlns:a16="http://schemas.microsoft.com/office/drawing/2014/main" id="{4E638711-4D36-E255-3E4A-8034A93AECAE}"/>
              </a:ext>
            </a:extLst>
          </p:cNvPr>
          <p:cNvSpPr>
            <a:spLocks noGrp="1"/>
          </p:cNvSpPr>
          <p:nvPr>
            <p:ph idx="1"/>
          </p:nvPr>
        </p:nvSpPr>
        <p:spPr>
          <a:xfrm>
            <a:off x="600868" y="2581668"/>
            <a:ext cx="10990263" cy="2104634"/>
          </a:xfrm>
        </p:spPr>
        <p:txBody>
          <a:bodyPr/>
          <a:lstStyle/>
          <a:p>
            <a:r>
              <a:rPr lang="en-SE" b="1" dirty="0"/>
              <a:t>Hourly resolution </a:t>
            </a:r>
            <a:r>
              <a:rPr lang="en-SE" dirty="0"/>
              <a:t>combined with </a:t>
            </a:r>
            <a:r>
              <a:rPr lang="en-SE" b="1" dirty="0"/>
              <a:t>detailed borehole network</a:t>
            </a:r>
            <a:r>
              <a:rPr lang="en-SE" dirty="0"/>
              <a:t> modeling allows to repres</a:t>
            </a:r>
            <a:r>
              <a:rPr lang="en-GB" dirty="0"/>
              <a:t>e</a:t>
            </a:r>
            <a:r>
              <a:rPr lang="en-SE" dirty="0"/>
              <a:t>nt complex operations.</a:t>
            </a:r>
          </a:p>
          <a:p>
            <a:r>
              <a:rPr lang="en-SE" dirty="0"/>
              <a:t>The overall </a:t>
            </a:r>
            <a:r>
              <a:rPr lang="en-SE" b="1" dirty="0"/>
              <a:t>heat exchange is not imposed</a:t>
            </a:r>
            <a:r>
              <a:rPr lang="en-SE" dirty="0"/>
              <a:t> but is the result of the simulation.</a:t>
            </a:r>
          </a:p>
          <a:p>
            <a:r>
              <a:rPr lang="sv-SE" b="1" dirty="0"/>
              <a:t>Operation </a:t>
            </a:r>
            <a:r>
              <a:rPr lang="sv-SE" b="1" dirty="0" err="1"/>
              <a:t>affects</a:t>
            </a:r>
            <a:r>
              <a:rPr lang="sv-SE" b="1" dirty="0"/>
              <a:t> the distribution </a:t>
            </a:r>
            <a:r>
              <a:rPr lang="sv-SE" b="1" dirty="0" err="1"/>
              <a:t>of</a:t>
            </a:r>
            <a:r>
              <a:rPr lang="sv-SE" b="1" dirty="0"/>
              <a:t> heat</a:t>
            </a:r>
            <a:r>
              <a:rPr lang="sv-SE" dirty="0"/>
              <a:t>, and in </a:t>
            </a:r>
            <a:r>
              <a:rPr lang="sv-SE" dirty="0" err="1"/>
              <a:t>turn</a:t>
            </a:r>
            <a:r>
              <a:rPr lang="sv-SE" dirty="0"/>
              <a:t> the </a:t>
            </a:r>
            <a:r>
              <a:rPr lang="sv-SE" dirty="0" err="1"/>
              <a:t>temperature</a:t>
            </a:r>
            <a:r>
              <a:rPr lang="sv-SE" dirty="0"/>
              <a:t> in the </a:t>
            </a:r>
            <a:r>
              <a:rPr lang="sv-SE" dirty="0" err="1"/>
              <a:t>storage</a:t>
            </a:r>
            <a:r>
              <a:rPr lang="sv-SE" dirty="0"/>
              <a:t>.</a:t>
            </a:r>
          </a:p>
          <a:p>
            <a:r>
              <a:rPr lang="sv-SE" b="1" dirty="0"/>
              <a:t>Intermittent operation</a:t>
            </a:r>
            <a:r>
              <a:rPr lang="sv-SE" dirty="0"/>
              <a:t> </a:t>
            </a:r>
            <a:r>
              <a:rPr lang="sv-SE" dirty="0" err="1"/>
              <a:t>results</a:t>
            </a:r>
            <a:r>
              <a:rPr lang="sv-SE" dirty="0"/>
              <a:t> in </a:t>
            </a:r>
            <a:r>
              <a:rPr lang="sv-SE" b="1" dirty="0" err="1"/>
              <a:t>higher</a:t>
            </a:r>
            <a:r>
              <a:rPr lang="sv-SE" b="1" dirty="0"/>
              <a:t> </a:t>
            </a:r>
            <a:r>
              <a:rPr lang="sv-SE" b="1" dirty="0" err="1"/>
              <a:t>stratification</a:t>
            </a:r>
            <a:r>
              <a:rPr lang="sv-SE" dirty="0"/>
              <a:t>, and </a:t>
            </a:r>
            <a:r>
              <a:rPr lang="sv-SE" b="1" dirty="0" err="1"/>
              <a:t>extraction</a:t>
            </a:r>
            <a:r>
              <a:rPr lang="sv-SE" b="1" dirty="0"/>
              <a:t> </a:t>
            </a:r>
            <a:r>
              <a:rPr lang="sv-SE" b="1" dirty="0" err="1"/>
              <a:t>temperatures</a:t>
            </a:r>
            <a:r>
              <a:rPr lang="sv-SE" b="1" dirty="0"/>
              <a:t>.</a:t>
            </a:r>
          </a:p>
        </p:txBody>
      </p:sp>
    </p:spTree>
    <p:extLst>
      <p:ext uri="{BB962C8B-B14F-4D97-AF65-F5344CB8AC3E}">
        <p14:creationId xmlns:p14="http://schemas.microsoft.com/office/powerpoint/2010/main" val="380115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4529A76F-86C5-81C9-D190-5C2B8AA211A3}"/>
              </a:ext>
            </a:extLst>
          </p:cNvPr>
          <p:cNvSpPr/>
          <p:nvPr/>
        </p:nvSpPr>
        <p:spPr>
          <a:xfrm>
            <a:off x="6329363" y="3879151"/>
            <a:ext cx="5229495" cy="148149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4" name="Rounded Rectangle 13">
            <a:extLst>
              <a:ext uri="{FF2B5EF4-FFF2-40B4-BE49-F238E27FC236}">
                <a16:creationId xmlns:a16="http://schemas.microsoft.com/office/drawing/2014/main" id="{E38A6CE6-772F-2F95-DC7F-FA88B7B61EEE}"/>
              </a:ext>
            </a:extLst>
          </p:cNvPr>
          <p:cNvSpPr/>
          <p:nvPr/>
        </p:nvSpPr>
        <p:spPr>
          <a:xfrm>
            <a:off x="221672" y="3885068"/>
            <a:ext cx="4878883" cy="148149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itle 1">
            <a:extLst>
              <a:ext uri="{FF2B5EF4-FFF2-40B4-BE49-F238E27FC236}">
                <a16:creationId xmlns:a16="http://schemas.microsoft.com/office/drawing/2014/main" id="{85992EDA-31F2-CC82-A55A-1E93E27F8932}"/>
              </a:ext>
            </a:extLst>
          </p:cNvPr>
          <p:cNvSpPr>
            <a:spLocks noGrp="1"/>
          </p:cNvSpPr>
          <p:nvPr>
            <p:ph type="title"/>
          </p:nvPr>
        </p:nvSpPr>
        <p:spPr>
          <a:xfrm>
            <a:off x="1248314" y="152556"/>
            <a:ext cx="10990263" cy="568412"/>
          </a:xfrm>
        </p:spPr>
        <p:txBody>
          <a:bodyPr/>
          <a:lstStyle/>
          <a:p>
            <a:r>
              <a:rPr lang="en-SE" dirty="0"/>
              <a:t>Computational Complexity</a:t>
            </a:r>
          </a:p>
        </p:txBody>
      </p:sp>
      <p:sp>
        <p:nvSpPr>
          <p:cNvPr id="4" name="TextBox 3">
            <a:extLst>
              <a:ext uri="{FF2B5EF4-FFF2-40B4-BE49-F238E27FC236}">
                <a16:creationId xmlns:a16="http://schemas.microsoft.com/office/drawing/2014/main" id="{DC7E2BFF-AACC-E235-6FD4-3EA76DC4C095}"/>
              </a:ext>
            </a:extLst>
          </p:cNvPr>
          <p:cNvSpPr txBox="1"/>
          <p:nvPr/>
        </p:nvSpPr>
        <p:spPr>
          <a:xfrm>
            <a:off x="1191081" y="2324776"/>
            <a:ext cx="2667432" cy="369332"/>
          </a:xfrm>
          <a:prstGeom prst="rect">
            <a:avLst/>
          </a:prstGeom>
          <a:noFill/>
        </p:spPr>
        <p:txBody>
          <a:bodyPr wrap="square" rtlCol="0">
            <a:spAutoFit/>
          </a:bodyPr>
          <a:lstStyle/>
          <a:p>
            <a:r>
              <a:rPr lang="en-SE" dirty="0"/>
              <a:t>O(N</a:t>
            </a:r>
            <a:r>
              <a:rPr lang="en-SE" baseline="-25000" dirty="0"/>
              <a:t>sources</a:t>
            </a:r>
            <a:r>
              <a:rPr lang="en-SE" baseline="30000" dirty="0"/>
              <a:t> 2</a:t>
            </a:r>
            <a:r>
              <a:rPr lang="en-SE" dirty="0"/>
              <a:t> N</a:t>
            </a:r>
            <a:r>
              <a:rPr lang="en-SE" baseline="-25000" dirty="0"/>
              <a:t>timestep</a:t>
            </a:r>
            <a:r>
              <a:rPr lang="en-SE" baseline="30000" dirty="0"/>
              <a:t> 2</a:t>
            </a:r>
            <a:r>
              <a:rPr lang="en-SE" dirty="0"/>
              <a:t>)</a:t>
            </a:r>
            <a:endParaRPr lang="en-SE" baseline="30000" dirty="0"/>
          </a:p>
        </p:txBody>
      </p:sp>
      <p:sp>
        <p:nvSpPr>
          <p:cNvPr id="8" name="TextBox 7">
            <a:extLst>
              <a:ext uri="{FF2B5EF4-FFF2-40B4-BE49-F238E27FC236}">
                <a16:creationId xmlns:a16="http://schemas.microsoft.com/office/drawing/2014/main" id="{18B494FF-A113-AC3A-9419-AFAAF3751D23}"/>
              </a:ext>
            </a:extLst>
          </p:cNvPr>
          <p:cNvSpPr txBox="1"/>
          <p:nvPr/>
        </p:nvSpPr>
        <p:spPr>
          <a:xfrm>
            <a:off x="332512" y="4017299"/>
            <a:ext cx="4768044" cy="1569660"/>
          </a:xfrm>
          <a:prstGeom prst="rect">
            <a:avLst/>
          </a:prstGeom>
          <a:noFill/>
        </p:spPr>
        <p:txBody>
          <a:bodyPr wrap="square" rtlCol="0">
            <a:spAutoFit/>
          </a:bodyPr>
          <a:lstStyle/>
          <a:p>
            <a:r>
              <a:rPr lang="en-SE" sz="1600" b="1" dirty="0"/>
              <a:t>10 years </a:t>
            </a:r>
            <a:r>
              <a:rPr lang="en-SE" sz="1600" b="1" dirty="0">
                <a:solidFill>
                  <a:srgbClr val="C00000"/>
                </a:solidFill>
              </a:rPr>
              <a:t>DAILY</a:t>
            </a:r>
            <a:r>
              <a:rPr lang="en-SE" sz="1600" b="1" dirty="0"/>
              <a:t> simulation </a:t>
            </a:r>
          </a:p>
          <a:p>
            <a:endParaRPr lang="en-SE" sz="1600" b="1" dirty="0"/>
          </a:p>
          <a:p>
            <a:r>
              <a:rPr lang="en-SE" sz="1600" dirty="0"/>
              <a:t>N</a:t>
            </a:r>
            <a:r>
              <a:rPr lang="en-SE" sz="1600" baseline="-25000" dirty="0"/>
              <a:t>timestep</a:t>
            </a:r>
            <a:r>
              <a:rPr lang="en-SE" sz="1600" dirty="0"/>
              <a:t> =  365 day/year   x   10 years = 3650 days</a:t>
            </a:r>
          </a:p>
          <a:p>
            <a:endParaRPr lang="en-SE" sz="1600" dirty="0"/>
          </a:p>
          <a:p>
            <a:r>
              <a:rPr lang="en-SE" sz="1600" dirty="0"/>
              <a:t>N</a:t>
            </a:r>
            <a:r>
              <a:rPr lang="en-SE" sz="1600" baseline="-25000" dirty="0"/>
              <a:t>timestep</a:t>
            </a:r>
            <a:r>
              <a:rPr lang="en-SE" sz="1600" baseline="30000" dirty="0"/>
              <a:t> 2</a:t>
            </a:r>
            <a:r>
              <a:rPr lang="en-SE" sz="1600" dirty="0"/>
              <a:t> =  3650 </a:t>
            </a:r>
            <a:r>
              <a:rPr lang="en-SE" sz="1600" baseline="30000" dirty="0"/>
              <a:t>2  </a:t>
            </a:r>
            <a:r>
              <a:rPr lang="en-SE" sz="1600" dirty="0"/>
              <a:t>≅  1.3 x 10^7 </a:t>
            </a:r>
            <a:r>
              <a:rPr lang="en-SE" sz="1600" baseline="30000" dirty="0"/>
              <a:t> </a:t>
            </a:r>
            <a:endParaRPr lang="en-SE" sz="1600" dirty="0"/>
          </a:p>
          <a:p>
            <a:endParaRPr lang="en-SE" sz="1600" b="1" dirty="0"/>
          </a:p>
        </p:txBody>
      </p:sp>
      <p:sp>
        <p:nvSpPr>
          <p:cNvPr id="9" name="TextBox 8">
            <a:extLst>
              <a:ext uri="{FF2B5EF4-FFF2-40B4-BE49-F238E27FC236}">
                <a16:creationId xmlns:a16="http://schemas.microsoft.com/office/drawing/2014/main" id="{45E526AD-07B7-FB65-823F-6471381DF0C6}"/>
              </a:ext>
            </a:extLst>
          </p:cNvPr>
          <p:cNvSpPr txBox="1"/>
          <p:nvPr/>
        </p:nvSpPr>
        <p:spPr>
          <a:xfrm>
            <a:off x="6455423" y="4009556"/>
            <a:ext cx="5736576" cy="1569660"/>
          </a:xfrm>
          <a:prstGeom prst="rect">
            <a:avLst/>
          </a:prstGeom>
          <a:noFill/>
        </p:spPr>
        <p:txBody>
          <a:bodyPr wrap="square" rtlCol="0">
            <a:spAutoFit/>
          </a:bodyPr>
          <a:lstStyle/>
          <a:p>
            <a:r>
              <a:rPr lang="en-SE" sz="1600" b="1" dirty="0"/>
              <a:t>10 years </a:t>
            </a:r>
            <a:r>
              <a:rPr lang="en-SE" sz="1600" b="1" dirty="0">
                <a:solidFill>
                  <a:srgbClr val="C00000"/>
                </a:solidFill>
              </a:rPr>
              <a:t>HOURLY</a:t>
            </a:r>
            <a:r>
              <a:rPr lang="en-SE" sz="1600" b="1" dirty="0"/>
              <a:t> simulation </a:t>
            </a:r>
          </a:p>
          <a:p>
            <a:endParaRPr lang="en-SE" sz="1600" b="1" dirty="0"/>
          </a:p>
          <a:p>
            <a:r>
              <a:rPr lang="en-SE" sz="1600" dirty="0"/>
              <a:t>N</a:t>
            </a:r>
            <a:r>
              <a:rPr lang="en-SE" sz="1600" baseline="-25000" dirty="0"/>
              <a:t>timestep</a:t>
            </a:r>
            <a:r>
              <a:rPr lang="en-SE" sz="1600" dirty="0"/>
              <a:t> =  8760 hour/year   x   10 years = 87600 hours</a:t>
            </a:r>
          </a:p>
          <a:p>
            <a:endParaRPr lang="en-SE" sz="1600" dirty="0"/>
          </a:p>
          <a:p>
            <a:r>
              <a:rPr lang="en-SE" sz="1600" dirty="0"/>
              <a:t>N</a:t>
            </a:r>
            <a:r>
              <a:rPr lang="en-SE" sz="1600" baseline="-25000" dirty="0"/>
              <a:t>timestep</a:t>
            </a:r>
            <a:r>
              <a:rPr lang="en-SE" sz="1600" baseline="30000" dirty="0"/>
              <a:t> 2</a:t>
            </a:r>
            <a:r>
              <a:rPr lang="en-SE" sz="1600" dirty="0"/>
              <a:t> =  87600 </a:t>
            </a:r>
            <a:r>
              <a:rPr lang="en-SE" sz="1600" baseline="30000" dirty="0"/>
              <a:t>2</a:t>
            </a:r>
            <a:r>
              <a:rPr lang="en-SE" sz="1600" dirty="0"/>
              <a:t> ≅ 7.6 x 10^9 </a:t>
            </a:r>
          </a:p>
          <a:p>
            <a:endParaRPr lang="en-SE" sz="1600" dirty="0"/>
          </a:p>
        </p:txBody>
      </p:sp>
      <p:sp>
        <p:nvSpPr>
          <p:cNvPr id="10" name="TextBox 9">
            <a:extLst>
              <a:ext uri="{FF2B5EF4-FFF2-40B4-BE49-F238E27FC236}">
                <a16:creationId xmlns:a16="http://schemas.microsoft.com/office/drawing/2014/main" id="{F23F7509-22A0-9FE8-0C89-5E9EA407E0BA}"/>
              </a:ext>
            </a:extLst>
          </p:cNvPr>
          <p:cNvSpPr txBox="1"/>
          <p:nvPr/>
        </p:nvSpPr>
        <p:spPr>
          <a:xfrm>
            <a:off x="3994747" y="2022905"/>
            <a:ext cx="7332952" cy="923330"/>
          </a:xfrm>
          <a:prstGeom prst="rect">
            <a:avLst/>
          </a:prstGeom>
          <a:noFill/>
        </p:spPr>
        <p:txBody>
          <a:bodyPr wrap="square" rtlCol="0">
            <a:spAutoFit/>
          </a:bodyPr>
          <a:lstStyle/>
          <a:p>
            <a:r>
              <a:rPr lang="en-SE" dirty="0"/>
              <a:t>In the na</a:t>
            </a:r>
            <a:r>
              <a:rPr lang="en-GB" dirty="0" err="1"/>
              <a:t>ï</a:t>
            </a:r>
            <a:r>
              <a:rPr lang="en-SE" dirty="0"/>
              <a:t>ve implementation of superposition, the number of </a:t>
            </a:r>
            <a:r>
              <a:rPr lang="en-SE" b="1" dirty="0"/>
              <a:t>operations</a:t>
            </a:r>
            <a:r>
              <a:rPr lang="en-SE" dirty="0"/>
              <a:t> is </a:t>
            </a:r>
            <a:r>
              <a:rPr lang="en-SE" b="1" dirty="0"/>
              <a:t>proportional to the square </a:t>
            </a:r>
            <a:r>
              <a:rPr lang="en-SE" dirty="0"/>
              <a:t>of the </a:t>
            </a:r>
            <a:r>
              <a:rPr lang="en-SE" b="1" dirty="0"/>
              <a:t>number of sources </a:t>
            </a:r>
            <a:r>
              <a:rPr lang="en-SE" dirty="0"/>
              <a:t>and to the square of the </a:t>
            </a:r>
            <a:r>
              <a:rPr lang="en-SE" b="1" dirty="0"/>
              <a:t>number of time steps</a:t>
            </a:r>
          </a:p>
        </p:txBody>
      </p:sp>
      <p:sp>
        <p:nvSpPr>
          <p:cNvPr id="13" name="TextBox 12">
            <a:extLst>
              <a:ext uri="{FF2B5EF4-FFF2-40B4-BE49-F238E27FC236}">
                <a16:creationId xmlns:a16="http://schemas.microsoft.com/office/drawing/2014/main" id="{CCCE3EC6-3D56-8712-232C-10F5CAED663A}"/>
              </a:ext>
            </a:extLst>
          </p:cNvPr>
          <p:cNvSpPr txBox="1"/>
          <p:nvPr/>
        </p:nvSpPr>
        <p:spPr>
          <a:xfrm>
            <a:off x="1927011" y="6056928"/>
            <a:ext cx="9312660" cy="584775"/>
          </a:xfrm>
          <a:prstGeom prst="rect">
            <a:avLst/>
          </a:prstGeom>
          <a:noFill/>
        </p:spPr>
        <p:txBody>
          <a:bodyPr wrap="square" rtlCol="0">
            <a:spAutoFit/>
          </a:bodyPr>
          <a:lstStyle/>
          <a:p>
            <a:r>
              <a:rPr lang="en-SE" sz="1600" dirty="0"/>
              <a:t>THE </a:t>
            </a:r>
            <a:r>
              <a:rPr lang="en-SE" sz="1600" b="1" dirty="0"/>
              <a:t>NUMBER OF STEPS INCREASE</a:t>
            </a:r>
            <a:r>
              <a:rPr lang="en-SE" sz="1600" dirty="0"/>
              <a:t> BY A </a:t>
            </a:r>
            <a:r>
              <a:rPr lang="en-SE" sz="1600" b="1" dirty="0"/>
              <a:t>FACTOR 24 </a:t>
            </a:r>
            <a:endParaRPr lang="en-SE" sz="1600" dirty="0"/>
          </a:p>
          <a:p>
            <a:r>
              <a:rPr lang="en-SE" sz="1600" dirty="0"/>
              <a:t>BUT THE </a:t>
            </a:r>
            <a:r>
              <a:rPr lang="en-SE" sz="1600" b="1" dirty="0"/>
              <a:t>NUMBER OF OPERATIONS </a:t>
            </a:r>
            <a:r>
              <a:rPr lang="en-SE" sz="1600" dirty="0"/>
              <a:t>IN THE SIMULATION INCREASE BY A</a:t>
            </a:r>
            <a:r>
              <a:rPr lang="en-SE" sz="1600" b="1" dirty="0"/>
              <a:t> FACTOR 24^2 = 576</a:t>
            </a:r>
          </a:p>
        </p:txBody>
      </p:sp>
      <p:sp>
        <p:nvSpPr>
          <p:cNvPr id="16" name="Right Arrow 15">
            <a:extLst>
              <a:ext uri="{FF2B5EF4-FFF2-40B4-BE49-F238E27FC236}">
                <a16:creationId xmlns:a16="http://schemas.microsoft.com/office/drawing/2014/main" id="{4A5D40A5-FAC6-E9FA-0913-929F798781AE}"/>
              </a:ext>
            </a:extLst>
          </p:cNvPr>
          <p:cNvSpPr/>
          <p:nvPr/>
        </p:nvSpPr>
        <p:spPr>
          <a:xfrm>
            <a:off x="5100555" y="5523877"/>
            <a:ext cx="1354868" cy="49187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7" name="TextBox 16">
            <a:extLst>
              <a:ext uri="{FF2B5EF4-FFF2-40B4-BE49-F238E27FC236}">
                <a16:creationId xmlns:a16="http://schemas.microsoft.com/office/drawing/2014/main" id="{16BFFBC5-2B8E-7569-4B21-98C7DB407A27}"/>
              </a:ext>
            </a:extLst>
          </p:cNvPr>
          <p:cNvSpPr txBox="1"/>
          <p:nvPr/>
        </p:nvSpPr>
        <p:spPr>
          <a:xfrm>
            <a:off x="221672" y="3364302"/>
            <a:ext cx="6350578" cy="400110"/>
          </a:xfrm>
          <a:prstGeom prst="rect">
            <a:avLst/>
          </a:prstGeom>
          <a:noFill/>
        </p:spPr>
        <p:txBody>
          <a:bodyPr wrap="square" rtlCol="0">
            <a:spAutoFit/>
          </a:bodyPr>
          <a:lstStyle/>
          <a:p>
            <a:r>
              <a:rPr lang="en-SE" sz="2000" b="1" dirty="0"/>
              <a:t>EXAMPLE: effect of increase in time resolution</a:t>
            </a:r>
          </a:p>
        </p:txBody>
      </p:sp>
      <p:sp>
        <p:nvSpPr>
          <p:cNvPr id="18" name="TextBox 17">
            <a:extLst>
              <a:ext uri="{FF2B5EF4-FFF2-40B4-BE49-F238E27FC236}">
                <a16:creationId xmlns:a16="http://schemas.microsoft.com/office/drawing/2014/main" id="{1089855F-F8A2-4C62-E815-AF6ADC7DE232}"/>
              </a:ext>
            </a:extLst>
          </p:cNvPr>
          <p:cNvSpPr txBox="1"/>
          <p:nvPr/>
        </p:nvSpPr>
        <p:spPr>
          <a:xfrm>
            <a:off x="1248314" y="925830"/>
            <a:ext cx="10310544" cy="1015663"/>
          </a:xfrm>
          <a:prstGeom prst="rect">
            <a:avLst/>
          </a:prstGeom>
          <a:noFill/>
        </p:spPr>
        <p:txBody>
          <a:bodyPr wrap="square" rtlCol="0">
            <a:spAutoFit/>
          </a:bodyPr>
          <a:lstStyle/>
          <a:p>
            <a:r>
              <a:rPr lang="en-SE" sz="2000" b="1" i="1" dirty="0"/>
              <a:t>Large part of this work </a:t>
            </a:r>
            <a:r>
              <a:rPr lang="en-SE" sz="2000" i="1" dirty="0"/>
              <a:t>has been making the computation of superposition of the effect in time and space faster and with </a:t>
            </a:r>
            <a:r>
              <a:rPr lang="en-SE" sz="2000" b="1" i="1" dirty="0"/>
              <a:t>better scaling </a:t>
            </a:r>
            <a:r>
              <a:rPr lang="en-SE" sz="2000" i="1" dirty="0"/>
              <a:t>properties </a:t>
            </a:r>
            <a:r>
              <a:rPr lang="en-SE" sz="2000" b="1" i="1" dirty="0"/>
              <a:t>as the problem size increases</a:t>
            </a:r>
          </a:p>
        </p:txBody>
      </p:sp>
    </p:spTree>
    <p:extLst>
      <p:ext uri="{BB962C8B-B14F-4D97-AF65-F5344CB8AC3E}">
        <p14:creationId xmlns:p14="http://schemas.microsoft.com/office/powerpoint/2010/main" val="408341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1716CBA-CCD6-F368-3EE6-7B453C85C6BC}"/>
              </a:ext>
            </a:extLst>
          </p:cNvPr>
          <p:cNvSpPr/>
          <p:nvPr/>
        </p:nvSpPr>
        <p:spPr>
          <a:xfrm>
            <a:off x="205184" y="5143500"/>
            <a:ext cx="11501437" cy="141205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itle 1">
            <a:extLst>
              <a:ext uri="{FF2B5EF4-FFF2-40B4-BE49-F238E27FC236}">
                <a16:creationId xmlns:a16="http://schemas.microsoft.com/office/drawing/2014/main" id="{1DD387B2-F031-4302-CDA6-F4BF4CC9E7FD}"/>
              </a:ext>
            </a:extLst>
          </p:cNvPr>
          <p:cNvSpPr>
            <a:spLocks noGrp="1"/>
          </p:cNvSpPr>
          <p:nvPr>
            <p:ph type="title"/>
          </p:nvPr>
        </p:nvSpPr>
        <p:spPr>
          <a:xfrm>
            <a:off x="1201738" y="202435"/>
            <a:ext cx="9628188" cy="568412"/>
          </a:xfrm>
        </p:spPr>
        <p:txBody>
          <a:bodyPr/>
          <a:lstStyle/>
          <a:p>
            <a:r>
              <a:rPr lang="en-SE" dirty="0"/>
              <a:t>Contribution to the reduction of complexity associated to the time superposition</a:t>
            </a:r>
          </a:p>
        </p:txBody>
      </p:sp>
      <p:sp>
        <p:nvSpPr>
          <p:cNvPr id="3" name="Content Placeholder 2">
            <a:extLst>
              <a:ext uri="{FF2B5EF4-FFF2-40B4-BE49-F238E27FC236}">
                <a16:creationId xmlns:a16="http://schemas.microsoft.com/office/drawing/2014/main" id="{0EC5324D-FD11-ED75-A89E-7A1A69003477}"/>
              </a:ext>
            </a:extLst>
          </p:cNvPr>
          <p:cNvSpPr>
            <a:spLocks noGrp="1"/>
          </p:cNvSpPr>
          <p:nvPr>
            <p:ph idx="1"/>
          </p:nvPr>
        </p:nvSpPr>
        <p:spPr>
          <a:xfrm>
            <a:off x="392906" y="1585110"/>
            <a:ext cx="10990263" cy="3176200"/>
          </a:xfrm>
        </p:spPr>
        <p:txBody>
          <a:bodyPr/>
          <a:lstStyle/>
          <a:p>
            <a:r>
              <a:rPr lang="en-SE" sz="2200" b="1" dirty="0"/>
              <a:t>Load aggregation method</a:t>
            </a:r>
          </a:p>
          <a:p>
            <a:pPr marL="0" indent="0">
              <a:buNone/>
            </a:pPr>
            <a:r>
              <a:rPr lang="en-SE" dirty="0"/>
              <a:t>We proposed a variation of the load aggregation method for borehole fields were </a:t>
            </a:r>
            <a:r>
              <a:rPr lang="en-SE" b="1" dirty="0"/>
              <a:t>far field interactions</a:t>
            </a:r>
            <a:r>
              <a:rPr lang="en-SE" dirty="0"/>
              <a:t> are </a:t>
            </a:r>
            <a:r>
              <a:rPr lang="en-SE" b="1" dirty="0"/>
              <a:t>treated differently </a:t>
            </a:r>
            <a:r>
              <a:rPr lang="en-SE" dirty="0"/>
              <a:t>compared to close field thermal interaction.</a:t>
            </a:r>
          </a:p>
          <a:p>
            <a:pPr marL="0" indent="0">
              <a:buNone/>
            </a:pPr>
            <a:r>
              <a:rPr lang="en-US" dirty="0"/>
              <a:t>Effect of thermal interaction between boreholes can be solved </a:t>
            </a:r>
            <a:r>
              <a:rPr lang="en-US" b="1" dirty="0"/>
              <a:t>less frequently </a:t>
            </a:r>
            <a:r>
              <a:rPr lang="en-US" dirty="0"/>
              <a:t>than every hour (e.g. every week) .</a:t>
            </a:r>
            <a:endParaRPr lang="en-SE" dirty="0"/>
          </a:p>
          <a:p>
            <a:r>
              <a:rPr lang="en-SE" sz="2200" b="1" dirty="0"/>
              <a:t>Non-history dependent acceleration method</a:t>
            </a:r>
          </a:p>
          <a:p>
            <a:pPr marL="0" indent="0">
              <a:buNone/>
            </a:pPr>
            <a:r>
              <a:rPr lang="en-SE" dirty="0"/>
              <a:t>We made significant developments to the non-history acceleration method of Lamarche.</a:t>
            </a:r>
          </a:p>
          <a:p>
            <a:pPr marL="0" indent="0">
              <a:buNone/>
            </a:pPr>
            <a:r>
              <a:rPr lang="en-SE" dirty="0"/>
              <a:t>We showed that for </a:t>
            </a:r>
            <a:r>
              <a:rPr lang="en-SE" b="1" dirty="0"/>
              <a:t>point sources </a:t>
            </a:r>
            <a:r>
              <a:rPr lang="en-SE" dirty="0"/>
              <a:t>the method can be expressed with an </a:t>
            </a:r>
            <a:r>
              <a:rPr lang="en-SE" b="1" dirty="0"/>
              <a:t>analytical expression</a:t>
            </a:r>
            <a:r>
              <a:rPr lang="en-SE" dirty="0"/>
              <a:t>.</a:t>
            </a:r>
          </a:p>
          <a:p>
            <a:pPr marL="0" indent="0">
              <a:buNone/>
            </a:pPr>
            <a:r>
              <a:rPr lang="en-SE" dirty="0"/>
              <a:t>The </a:t>
            </a:r>
            <a:r>
              <a:rPr lang="en-SE" b="1" dirty="0"/>
              <a:t>extension to line sources</a:t>
            </a:r>
            <a:r>
              <a:rPr lang="en-SE" dirty="0"/>
              <a:t>, relevant for borehole simulation, has been also investigated.</a:t>
            </a:r>
          </a:p>
        </p:txBody>
      </p:sp>
      <p:sp>
        <p:nvSpPr>
          <p:cNvPr id="5" name="TextBox 4">
            <a:extLst>
              <a:ext uri="{FF2B5EF4-FFF2-40B4-BE49-F238E27FC236}">
                <a16:creationId xmlns:a16="http://schemas.microsoft.com/office/drawing/2014/main" id="{5ED6F207-9C9B-6217-EBDE-4A825A75CEA5}"/>
              </a:ext>
            </a:extLst>
          </p:cNvPr>
          <p:cNvSpPr txBox="1"/>
          <p:nvPr/>
        </p:nvSpPr>
        <p:spPr>
          <a:xfrm>
            <a:off x="392906" y="5305262"/>
            <a:ext cx="11125995" cy="1200329"/>
          </a:xfrm>
          <a:prstGeom prst="rect">
            <a:avLst/>
          </a:prstGeom>
          <a:noFill/>
        </p:spPr>
        <p:txBody>
          <a:bodyPr wrap="square">
            <a:spAutoFit/>
          </a:bodyPr>
          <a:lstStyle/>
          <a:p>
            <a:pPr marL="0" indent="0">
              <a:buNone/>
            </a:pPr>
            <a:r>
              <a:rPr lang="en-SE" b="1" dirty="0"/>
              <a:t>Load aggregation </a:t>
            </a:r>
            <a:r>
              <a:rPr lang="en-SE" dirty="0"/>
              <a:t>and</a:t>
            </a:r>
            <a:r>
              <a:rPr lang="en-SE" b="1" dirty="0"/>
              <a:t> Non-history </a:t>
            </a:r>
            <a:r>
              <a:rPr lang="en-SE" dirty="0"/>
              <a:t>acceleration method have </a:t>
            </a:r>
            <a:r>
              <a:rPr lang="en-SE" b="1" dirty="0"/>
              <a:t>LINEAR SCALING </a:t>
            </a:r>
            <a:r>
              <a:rPr lang="en-SE" dirty="0"/>
              <a:t>as opposed to square scaling of the na</a:t>
            </a:r>
            <a:r>
              <a:rPr lang="en-GB" dirty="0" err="1"/>
              <a:t>ï</a:t>
            </a:r>
            <a:r>
              <a:rPr lang="en-SE" dirty="0"/>
              <a:t>ve implementation of convolution. </a:t>
            </a:r>
          </a:p>
          <a:p>
            <a:pPr marL="0" indent="0">
              <a:buNone/>
            </a:pPr>
            <a:r>
              <a:rPr lang="en-SE" dirty="0"/>
              <a:t>In the </a:t>
            </a:r>
            <a:r>
              <a:rPr lang="en-SE" b="1" dirty="0"/>
              <a:t>non-history</a:t>
            </a:r>
            <a:r>
              <a:rPr lang="en-SE" dirty="0"/>
              <a:t> method the </a:t>
            </a:r>
            <a:r>
              <a:rPr lang="en-SE" b="1" dirty="0"/>
              <a:t>error can be controlled.</a:t>
            </a:r>
          </a:p>
          <a:p>
            <a:pPr marL="0" indent="0">
              <a:buNone/>
            </a:pPr>
            <a:r>
              <a:rPr lang="en-SE" dirty="0"/>
              <a:t>The </a:t>
            </a:r>
            <a:r>
              <a:rPr lang="en-SE" b="1" dirty="0"/>
              <a:t>load aggregation </a:t>
            </a:r>
            <a:r>
              <a:rPr lang="en-SE" dirty="0"/>
              <a:t>is more </a:t>
            </a:r>
            <a:r>
              <a:rPr lang="en-SE" b="1" dirty="0"/>
              <a:t>intuitve</a:t>
            </a:r>
            <a:r>
              <a:rPr lang="en-SE" dirty="0"/>
              <a:t> and </a:t>
            </a:r>
            <a:r>
              <a:rPr lang="en-SE" b="1" dirty="0"/>
              <a:t>simple</a:t>
            </a:r>
            <a:r>
              <a:rPr lang="en-SE" dirty="0"/>
              <a:t> to implement</a:t>
            </a:r>
          </a:p>
        </p:txBody>
      </p:sp>
    </p:spTree>
    <p:extLst>
      <p:ext uri="{BB962C8B-B14F-4D97-AF65-F5344CB8AC3E}">
        <p14:creationId xmlns:p14="http://schemas.microsoft.com/office/powerpoint/2010/main" val="326021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8132-A8B8-3E1B-162F-B170F55D0989}"/>
              </a:ext>
            </a:extLst>
          </p:cNvPr>
          <p:cNvSpPr>
            <a:spLocks noGrp="1"/>
          </p:cNvSpPr>
          <p:nvPr>
            <p:ph type="title"/>
          </p:nvPr>
        </p:nvSpPr>
        <p:spPr>
          <a:xfrm>
            <a:off x="1414463" y="684854"/>
            <a:ext cx="10990263" cy="568412"/>
          </a:xfrm>
        </p:spPr>
        <p:txBody>
          <a:bodyPr/>
          <a:lstStyle/>
          <a:p>
            <a:r>
              <a:rPr lang="en-SE" dirty="0"/>
              <a:t>Publications</a:t>
            </a:r>
          </a:p>
        </p:txBody>
      </p:sp>
      <p:pic>
        <p:nvPicPr>
          <p:cNvPr id="7" name="Picture 6" descr="A document with text on it&#10;&#10;Description automatically generated">
            <a:extLst>
              <a:ext uri="{FF2B5EF4-FFF2-40B4-BE49-F238E27FC236}">
                <a16:creationId xmlns:a16="http://schemas.microsoft.com/office/drawing/2014/main" id="{635F9758-7C56-EB0C-97E9-FE5A89953389}"/>
              </a:ext>
            </a:extLst>
          </p:cNvPr>
          <p:cNvPicPr>
            <a:picLocks noChangeAspect="1"/>
          </p:cNvPicPr>
          <p:nvPr/>
        </p:nvPicPr>
        <p:blipFill>
          <a:blip r:embed="rId2"/>
          <a:srcRect l="3061"/>
          <a:stretch/>
        </p:blipFill>
        <p:spPr>
          <a:xfrm>
            <a:off x="309783" y="1766654"/>
            <a:ext cx="5695100" cy="3324691"/>
          </a:xfrm>
          <a:prstGeom prst="rect">
            <a:avLst/>
          </a:prstGeom>
        </p:spPr>
      </p:pic>
      <p:pic>
        <p:nvPicPr>
          <p:cNvPr id="9" name="Picture 8" descr="A white paper with black text&#10;&#10;Description automatically generated">
            <a:extLst>
              <a:ext uri="{FF2B5EF4-FFF2-40B4-BE49-F238E27FC236}">
                <a16:creationId xmlns:a16="http://schemas.microsoft.com/office/drawing/2014/main" id="{82EEADFA-D056-8CCF-A91D-7B9B3F646843}"/>
              </a:ext>
            </a:extLst>
          </p:cNvPr>
          <p:cNvPicPr>
            <a:picLocks noChangeAspect="1"/>
          </p:cNvPicPr>
          <p:nvPr/>
        </p:nvPicPr>
        <p:blipFill>
          <a:blip r:embed="rId3"/>
          <a:stretch>
            <a:fillRect/>
          </a:stretch>
        </p:blipFill>
        <p:spPr>
          <a:xfrm>
            <a:off x="5904226" y="1226672"/>
            <a:ext cx="5977991" cy="3842416"/>
          </a:xfrm>
          <a:prstGeom prst="rect">
            <a:avLst/>
          </a:prstGeom>
        </p:spPr>
      </p:pic>
      <p:sp>
        <p:nvSpPr>
          <p:cNvPr id="13" name="TextBox 12">
            <a:extLst>
              <a:ext uri="{FF2B5EF4-FFF2-40B4-BE49-F238E27FC236}">
                <a16:creationId xmlns:a16="http://schemas.microsoft.com/office/drawing/2014/main" id="{5CB84B05-7714-D97A-E29D-16FF6C289104}"/>
              </a:ext>
            </a:extLst>
          </p:cNvPr>
          <p:cNvSpPr txBox="1"/>
          <p:nvPr/>
        </p:nvSpPr>
        <p:spPr>
          <a:xfrm>
            <a:off x="600075" y="5443537"/>
            <a:ext cx="11467879" cy="1268937"/>
          </a:xfrm>
          <a:prstGeom prst="rect">
            <a:avLst/>
          </a:prstGeom>
          <a:noFill/>
        </p:spPr>
        <p:txBody>
          <a:bodyPr wrap="square" rtlCol="0">
            <a:spAutoFit/>
          </a:bodyPr>
          <a:lstStyle/>
          <a:p>
            <a:pPr marL="285750" indent="-285750" algn="l">
              <a:lnSpc>
                <a:spcPts val="2099"/>
              </a:lnSpc>
              <a:spcAft>
                <a:spcPts val="900"/>
              </a:spcAft>
              <a:buFont typeface="Arial" panose="020B0604020202020204" pitchFamily="34" charset="0"/>
              <a:buChar char="•"/>
            </a:pPr>
            <a:r>
              <a:rPr lang="en-GB" sz="1600" b="1" i="0" u="none" strike="noStrike" dirty="0">
                <a:solidFill>
                  <a:srgbClr val="000000"/>
                </a:solidFill>
                <a:effectLst/>
                <a:latin typeface="Figtree" pitchFamily="2" charset="0"/>
              </a:rPr>
              <a:t>A non-history dependent temporal superposition algorithm for the finite line source solution </a:t>
            </a:r>
            <a:br>
              <a:rPr lang="en-GB" sz="1600" b="1" i="0" u="none" strike="noStrike" dirty="0">
                <a:solidFill>
                  <a:srgbClr val="000000"/>
                </a:solidFill>
                <a:effectLst/>
                <a:latin typeface="Figtree" pitchFamily="2" charset="0"/>
              </a:rPr>
            </a:br>
            <a:r>
              <a:rPr lang="en-GB" sz="1600" dirty="0">
                <a:solidFill>
                  <a:srgbClr val="000000"/>
                </a:solidFill>
                <a:latin typeface="Figtree" pitchFamily="2" charset="0"/>
              </a:rPr>
              <a:t>Alberto Lazzarotto, Marc </a:t>
            </a:r>
            <a:r>
              <a:rPr lang="en-GB" sz="1600" dirty="0" err="1">
                <a:solidFill>
                  <a:srgbClr val="000000"/>
                </a:solidFill>
                <a:latin typeface="Figtree" pitchFamily="2" charset="0"/>
              </a:rPr>
              <a:t>Basquens</a:t>
            </a:r>
            <a:r>
              <a:rPr lang="en-GB" sz="1600" dirty="0">
                <a:solidFill>
                  <a:srgbClr val="000000"/>
                </a:solidFill>
                <a:latin typeface="Figtree" pitchFamily="2" charset="0"/>
              </a:rPr>
              <a:t>, Massimo </a:t>
            </a:r>
            <a:r>
              <a:rPr lang="en-GB" sz="1600" dirty="0" err="1">
                <a:solidFill>
                  <a:srgbClr val="000000"/>
                </a:solidFill>
                <a:latin typeface="Figtree" pitchFamily="2" charset="0"/>
              </a:rPr>
              <a:t>Cimmino</a:t>
            </a:r>
            <a:r>
              <a:rPr lang="en-GB" sz="1600" dirty="0">
                <a:solidFill>
                  <a:srgbClr val="000000"/>
                </a:solidFill>
                <a:latin typeface="Figtree" pitchFamily="2" charset="0"/>
              </a:rPr>
              <a:t> (submitted to journal) </a:t>
            </a:r>
            <a:r>
              <a:rPr lang="en-GB" sz="1600" b="0" i="0" u="none" strike="noStrike" dirty="0">
                <a:solidFill>
                  <a:srgbClr val="000000"/>
                </a:solidFill>
                <a:effectLst/>
                <a:latin typeface="Figtree" pitchFamily="2" charset="0"/>
                <a:hlinkClick r:id="rId4"/>
              </a:rPr>
              <a:t>https://arxiv.org/abs/2501.16027</a:t>
            </a:r>
            <a:r>
              <a:rPr lang="en-GB" sz="1600" b="0" i="0" u="none" strike="noStrike" dirty="0">
                <a:solidFill>
                  <a:srgbClr val="000000"/>
                </a:solidFill>
                <a:effectLst/>
                <a:latin typeface="Figtree" pitchFamily="2" charset="0"/>
              </a:rPr>
              <a:t> </a:t>
            </a:r>
          </a:p>
          <a:p>
            <a:pPr marL="285750" indent="-285750" algn="l">
              <a:lnSpc>
                <a:spcPts val="2099"/>
              </a:lnSpc>
              <a:spcAft>
                <a:spcPts val="900"/>
              </a:spcAft>
              <a:buFont typeface="Arial" panose="020B0604020202020204" pitchFamily="34" charset="0"/>
              <a:buChar char="•"/>
            </a:pPr>
            <a:r>
              <a:rPr lang="en-GB" sz="1600" b="1" dirty="0">
                <a:solidFill>
                  <a:srgbClr val="000000"/>
                </a:solidFill>
                <a:latin typeface="Figtree" pitchFamily="2" charset="0"/>
              </a:rPr>
              <a:t>Higher-order semi-analytical model for the simulation of geothermal boreholes </a:t>
            </a:r>
            <a:br>
              <a:rPr lang="en-GB" sz="1600" b="1" dirty="0">
                <a:solidFill>
                  <a:srgbClr val="000000"/>
                </a:solidFill>
                <a:latin typeface="Figtree" pitchFamily="2" charset="0"/>
              </a:rPr>
            </a:br>
            <a:r>
              <a:rPr lang="en-GB" sz="1600" dirty="0">
                <a:solidFill>
                  <a:srgbClr val="000000"/>
                </a:solidFill>
                <a:latin typeface="Figtree" pitchFamily="2" charset="0"/>
              </a:rPr>
              <a:t>Massimo </a:t>
            </a:r>
            <a:r>
              <a:rPr lang="en-GB" sz="1600" dirty="0" err="1">
                <a:solidFill>
                  <a:srgbClr val="000000"/>
                </a:solidFill>
                <a:latin typeface="Figtree" pitchFamily="2" charset="0"/>
              </a:rPr>
              <a:t>Cimmino</a:t>
            </a:r>
            <a:r>
              <a:rPr lang="en-GB" sz="1600" dirty="0">
                <a:solidFill>
                  <a:srgbClr val="000000"/>
                </a:solidFill>
                <a:latin typeface="Figtree" pitchFamily="2" charset="0"/>
              </a:rPr>
              <a:t>, Marc </a:t>
            </a:r>
            <a:r>
              <a:rPr lang="en-GB" sz="1600" dirty="0" err="1">
                <a:solidFill>
                  <a:srgbClr val="000000"/>
                </a:solidFill>
                <a:latin typeface="Figtree" pitchFamily="2" charset="0"/>
              </a:rPr>
              <a:t>Basquens</a:t>
            </a:r>
            <a:r>
              <a:rPr lang="en-GB" sz="1600" dirty="0">
                <a:solidFill>
                  <a:srgbClr val="000000"/>
                </a:solidFill>
                <a:latin typeface="Figtree" pitchFamily="2" charset="0"/>
              </a:rPr>
              <a:t>, Alberto Lazzarotto (submitted to journal)</a:t>
            </a:r>
          </a:p>
        </p:txBody>
      </p:sp>
    </p:spTree>
    <p:extLst>
      <p:ext uri="{BB962C8B-B14F-4D97-AF65-F5344CB8AC3E}">
        <p14:creationId xmlns:p14="http://schemas.microsoft.com/office/powerpoint/2010/main" val="200552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27AD-F01B-F42E-FE19-D9B01617EE38}"/>
              </a:ext>
            </a:extLst>
          </p:cNvPr>
          <p:cNvSpPr>
            <a:spLocks noGrp="1"/>
          </p:cNvSpPr>
          <p:nvPr>
            <p:ph type="title"/>
          </p:nvPr>
        </p:nvSpPr>
        <p:spPr/>
        <p:txBody>
          <a:bodyPr/>
          <a:lstStyle/>
          <a:p>
            <a:r>
              <a:rPr lang="en-SE" dirty="0"/>
              <a:t>Models developed</a:t>
            </a:r>
          </a:p>
        </p:txBody>
      </p:sp>
      <p:sp>
        <p:nvSpPr>
          <p:cNvPr id="3" name="Content Placeholder 2">
            <a:extLst>
              <a:ext uri="{FF2B5EF4-FFF2-40B4-BE49-F238E27FC236}">
                <a16:creationId xmlns:a16="http://schemas.microsoft.com/office/drawing/2014/main" id="{9764C9A7-C611-A4EA-E629-D097C04DBFFD}"/>
              </a:ext>
            </a:extLst>
          </p:cNvPr>
          <p:cNvSpPr>
            <a:spLocks noGrp="1"/>
          </p:cNvSpPr>
          <p:nvPr>
            <p:ph idx="1"/>
          </p:nvPr>
        </p:nvSpPr>
        <p:spPr/>
        <p:txBody>
          <a:bodyPr/>
          <a:lstStyle/>
          <a:p>
            <a:r>
              <a:rPr lang="en-SE" b="1" dirty="0"/>
              <a:t>BoreholeNetworksSimulator.jl</a:t>
            </a:r>
            <a:r>
              <a:rPr lang="en-SE" dirty="0"/>
              <a:t> : an open source software to simulate borehole networks which offers the possibility to simulate complex operations of the system. The model offer an implementation of the non-history acceleration algorithm for the time superposition. </a:t>
            </a:r>
            <a:br>
              <a:rPr lang="en-SE" dirty="0"/>
            </a:br>
            <a:r>
              <a:rPr lang="en-GB" dirty="0">
                <a:hlinkClick r:id="rId2"/>
              </a:rPr>
              <a:t>https://github.com/marcbasquensmunoz/BoreholeNetworksSimulator.jl</a:t>
            </a:r>
            <a:r>
              <a:rPr lang="en-GB" dirty="0"/>
              <a:t> </a:t>
            </a:r>
            <a:endParaRPr lang="en-SE" dirty="0"/>
          </a:p>
          <a:p>
            <a:pPr marL="0" indent="0">
              <a:buNone/>
            </a:pPr>
            <a:endParaRPr lang="en-SE" dirty="0"/>
          </a:p>
          <a:p>
            <a:r>
              <a:rPr lang="en-SE" b="1" dirty="0"/>
              <a:t>Geothermsim</a:t>
            </a:r>
            <a:r>
              <a:rPr lang="en-SE" dirty="0"/>
              <a:t>: </a:t>
            </a:r>
            <a:r>
              <a:rPr lang="en-GB" dirty="0">
                <a:effectLst/>
              </a:rPr>
              <a:t>an open-source semi-analytical transient heat transfer </a:t>
            </a:r>
            <a:r>
              <a:rPr lang="en-GB" dirty="0" err="1">
                <a:effectLst/>
              </a:rPr>
              <a:t>modeling</a:t>
            </a:r>
            <a:r>
              <a:rPr lang="en-GB" dirty="0">
                <a:effectLst/>
              </a:rPr>
              <a:t> tool for geothermal borehole fields. The method uses high-order piecewise polynomial approximations of heat extraction rates along line trajectories representing the boreholes and evaluates ground temperature changes from the spatial and temporal superposition of heat source solutions. Quasi-steady-state variations of heat carrier fluid temperatures inside boreholes are evaluated by leveraging the multipole method to build and solve a system of ordinary differential equations.</a:t>
            </a:r>
            <a:br>
              <a:rPr lang="en-GB" dirty="0">
                <a:effectLst/>
              </a:rPr>
            </a:br>
            <a:r>
              <a:rPr lang="en-GB" dirty="0">
                <a:effectLst/>
                <a:hlinkClick r:id="rId3"/>
              </a:rPr>
              <a:t>https://github.com/MassimoCimmino/geothermsim</a:t>
            </a:r>
            <a:r>
              <a:rPr lang="en-GB" dirty="0">
                <a:effectLst/>
              </a:rPr>
              <a:t> </a:t>
            </a:r>
          </a:p>
          <a:p>
            <a:endParaRPr lang="en-SE" dirty="0"/>
          </a:p>
          <a:p>
            <a:endParaRPr lang="en-SE" dirty="0"/>
          </a:p>
        </p:txBody>
      </p:sp>
    </p:spTree>
    <p:extLst>
      <p:ext uri="{BB962C8B-B14F-4D97-AF65-F5344CB8AC3E}">
        <p14:creationId xmlns:p14="http://schemas.microsoft.com/office/powerpoint/2010/main" val="2480124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6CBF-EF83-7D11-AD61-809FE00A9410}"/>
              </a:ext>
            </a:extLst>
          </p:cNvPr>
          <p:cNvSpPr>
            <a:spLocks noGrp="1"/>
          </p:cNvSpPr>
          <p:nvPr>
            <p:ph type="title"/>
          </p:nvPr>
        </p:nvSpPr>
        <p:spPr>
          <a:xfrm>
            <a:off x="1063902" y="959712"/>
            <a:ext cx="10990263" cy="568412"/>
          </a:xfrm>
        </p:spPr>
        <p:txBody>
          <a:bodyPr/>
          <a:lstStyle/>
          <a:p>
            <a:r>
              <a:rPr lang="en-SE" dirty="0"/>
              <a:t>The project team</a:t>
            </a:r>
          </a:p>
        </p:txBody>
      </p:sp>
      <p:pic>
        <p:nvPicPr>
          <p:cNvPr id="5" name="Content Placeholder 4" descr="A group of men standing in a forest&#10;&#10;Description automatically generated">
            <a:extLst>
              <a:ext uri="{FF2B5EF4-FFF2-40B4-BE49-F238E27FC236}">
                <a16:creationId xmlns:a16="http://schemas.microsoft.com/office/drawing/2014/main" id="{3B1AADFF-1E24-9412-F9B4-EA3335A212E8}"/>
              </a:ext>
            </a:extLst>
          </p:cNvPr>
          <p:cNvPicPr>
            <a:picLocks noGrp="1" noChangeAspect="1"/>
          </p:cNvPicPr>
          <p:nvPr>
            <p:ph idx="1"/>
          </p:nvPr>
        </p:nvPicPr>
        <p:blipFill>
          <a:blip r:embed="rId2"/>
          <a:stretch>
            <a:fillRect/>
          </a:stretch>
        </p:blipFill>
        <p:spPr>
          <a:xfrm>
            <a:off x="323419" y="1919076"/>
            <a:ext cx="6796087" cy="4530725"/>
          </a:xfrm>
        </p:spPr>
      </p:pic>
      <p:pic>
        <p:nvPicPr>
          <p:cNvPr id="1026" name="Picture 2" descr="Polytechnique Montréal Vector Logo">
            <a:extLst>
              <a:ext uri="{FF2B5EF4-FFF2-40B4-BE49-F238E27FC236}">
                <a16:creationId xmlns:a16="http://schemas.microsoft.com/office/drawing/2014/main" id="{8AF599E5-E345-97F8-E5CC-58263F98B0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20" b="38090"/>
          <a:stretch/>
        </p:blipFill>
        <p:spPr bwMode="auto">
          <a:xfrm>
            <a:off x="7633250" y="5462387"/>
            <a:ext cx="2476519" cy="6758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material | KTH">
            <a:extLst>
              <a:ext uri="{FF2B5EF4-FFF2-40B4-BE49-F238E27FC236}">
                <a16:creationId xmlns:a16="http://schemas.microsoft.com/office/drawing/2014/main" id="{E2B66F8B-6842-51FE-BCE1-4EB02F806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3250" y="2808954"/>
            <a:ext cx="993913" cy="11138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7873C8-8D68-8373-ED55-EA8C15E800D6}"/>
              </a:ext>
            </a:extLst>
          </p:cNvPr>
          <p:cNvSpPr txBox="1"/>
          <p:nvPr/>
        </p:nvSpPr>
        <p:spPr>
          <a:xfrm>
            <a:off x="7512343" y="4139916"/>
            <a:ext cx="3419061" cy="646331"/>
          </a:xfrm>
          <a:prstGeom prst="rect">
            <a:avLst/>
          </a:prstGeom>
          <a:noFill/>
        </p:spPr>
        <p:txBody>
          <a:bodyPr wrap="square" rtlCol="0">
            <a:spAutoFit/>
          </a:bodyPr>
          <a:lstStyle/>
          <a:p>
            <a:r>
              <a:rPr lang="en-SE" dirty="0"/>
              <a:t>Alberto Lazzarotto, Researcher</a:t>
            </a:r>
          </a:p>
          <a:p>
            <a:r>
              <a:rPr lang="en-SE" dirty="0"/>
              <a:t>Marc Basquens, Postdoc</a:t>
            </a:r>
          </a:p>
        </p:txBody>
      </p:sp>
      <p:sp>
        <p:nvSpPr>
          <p:cNvPr id="9" name="TextBox 8">
            <a:extLst>
              <a:ext uri="{FF2B5EF4-FFF2-40B4-BE49-F238E27FC236}">
                <a16:creationId xmlns:a16="http://schemas.microsoft.com/office/drawing/2014/main" id="{478C0BFE-05F4-C3DB-C755-8265A981ECAE}"/>
              </a:ext>
            </a:extLst>
          </p:cNvPr>
          <p:cNvSpPr txBox="1"/>
          <p:nvPr/>
        </p:nvSpPr>
        <p:spPr>
          <a:xfrm>
            <a:off x="7512343" y="6317388"/>
            <a:ext cx="4356238" cy="369332"/>
          </a:xfrm>
          <a:prstGeom prst="rect">
            <a:avLst/>
          </a:prstGeom>
          <a:noFill/>
        </p:spPr>
        <p:txBody>
          <a:bodyPr wrap="square" rtlCol="0">
            <a:spAutoFit/>
          </a:bodyPr>
          <a:lstStyle/>
          <a:p>
            <a:r>
              <a:rPr lang="en-SE" dirty="0"/>
              <a:t>Massimo Cimmino, Associate Professor</a:t>
            </a:r>
          </a:p>
        </p:txBody>
      </p:sp>
      <p:pic>
        <p:nvPicPr>
          <p:cNvPr id="1032" name="Picture 8">
            <a:extLst>
              <a:ext uri="{FF2B5EF4-FFF2-40B4-BE49-F238E27FC236}">
                <a16:creationId xmlns:a16="http://schemas.microsoft.com/office/drawing/2014/main" id="{2A62FB56-222C-C6E3-FA1A-B55BEADB3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5628" y="280542"/>
            <a:ext cx="2441295" cy="66431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49290B08-2786-5819-9F84-81A191EC1A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2397" y="1355724"/>
            <a:ext cx="2001111" cy="413209"/>
          </a:xfrm>
          <a:prstGeom prst="rect">
            <a:avLst/>
          </a:prstGeom>
        </p:spPr>
      </p:pic>
    </p:spTree>
    <p:extLst>
      <p:ext uri="{BB962C8B-B14F-4D97-AF65-F5344CB8AC3E}">
        <p14:creationId xmlns:p14="http://schemas.microsoft.com/office/powerpoint/2010/main" val="819932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094B-26F8-8114-2104-D4153AAB9901}"/>
              </a:ext>
            </a:extLst>
          </p:cNvPr>
          <p:cNvSpPr>
            <a:spLocks noGrp="1"/>
          </p:cNvSpPr>
          <p:nvPr>
            <p:ph type="title"/>
          </p:nvPr>
        </p:nvSpPr>
        <p:spPr/>
        <p:txBody>
          <a:bodyPr/>
          <a:lstStyle/>
          <a:p>
            <a:r>
              <a:rPr lang="en-SE" dirty="0"/>
              <a:t>Conclusion</a:t>
            </a:r>
          </a:p>
        </p:txBody>
      </p:sp>
      <p:sp>
        <p:nvSpPr>
          <p:cNvPr id="3" name="Content Placeholder 2">
            <a:extLst>
              <a:ext uri="{FF2B5EF4-FFF2-40B4-BE49-F238E27FC236}">
                <a16:creationId xmlns:a16="http://schemas.microsoft.com/office/drawing/2014/main" id="{E87BEE8B-C99B-BCFE-7F36-5E9C4417C1CC}"/>
              </a:ext>
            </a:extLst>
          </p:cNvPr>
          <p:cNvSpPr>
            <a:spLocks noGrp="1"/>
          </p:cNvSpPr>
          <p:nvPr>
            <p:ph idx="1"/>
          </p:nvPr>
        </p:nvSpPr>
        <p:spPr>
          <a:xfrm>
            <a:off x="600075" y="1795850"/>
            <a:ext cx="10990263" cy="1633150"/>
          </a:xfrm>
        </p:spPr>
        <p:txBody>
          <a:bodyPr/>
          <a:lstStyle/>
          <a:p>
            <a:r>
              <a:rPr lang="en-SE" dirty="0"/>
              <a:t>We studied and implemented acceleration algorithms to improve the scaling of borehole field simulations.</a:t>
            </a:r>
          </a:p>
          <a:p>
            <a:r>
              <a:rPr lang="en-SE" dirty="0"/>
              <a:t>We developed </a:t>
            </a:r>
            <a:r>
              <a:rPr lang="en-SE" b="1" dirty="0"/>
              <a:t>algorithm and tools </a:t>
            </a:r>
            <a:r>
              <a:rPr lang="en-SE" dirty="0"/>
              <a:t>to enable the </a:t>
            </a:r>
            <a:r>
              <a:rPr lang="en-SE" b="1" dirty="0"/>
              <a:t>simulation of detailed borehole networks operations</a:t>
            </a:r>
          </a:p>
          <a:p>
            <a:r>
              <a:rPr lang="en-SE" dirty="0"/>
              <a:t>We demonstrated the application and relevance of such simulations through examples.</a:t>
            </a:r>
          </a:p>
        </p:txBody>
      </p:sp>
      <p:sp>
        <p:nvSpPr>
          <p:cNvPr id="4" name="Title 1">
            <a:extLst>
              <a:ext uri="{FF2B5EF4-FFF2-40B4-BE49-F238E27FC236}">
                <a16:creationId xmlns:a16="http://schemas.microsoft.com/office/drawing/2014/main" id="{2A271C12-5DD7-6C9D-28E5-F9049A5D38F5}"/>
              </a:ext>
            </a:extLst>
          </p:cNvPr>
          <p:cNvSpPr txBox="1">
            <a:spLocks/>
          </p:cNvSpPr>
          <p:nvPr/>
        </p:nvSpPr>
        <p:spPr>
          <a:xfrm>
            <a:off x="600075" y="3879386"/>
            <a:ext cx="10990263" cy="568412"/>
          </a:xfrm>
          <a:prstGeom prst="rect">
            <a:avLst/>
          </a:prstGeom>
        </p:spPr>
        <p:txBody>
          <a:bodyPr vert="horz" lIns="91440" tIns="108000" rIns="91440" bIns="45720" rtlCol="0" anchor="t">
            <a:noAutofit/>
          </a:bodyPr>
          <a:lst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a:lstStyle>
          <a:p>
            <a:r>
              <a:rPr lang="en-SE" dirty="0"/>
              <a:t>Future work</a:t>
            </a:r>
          </a:p>
        </p:txBody>
      </p:sp>
      <p:sp>
        <p:nvSpPr>
          <p:cNvPr id="5" name="Content Placeholder 2">
            <a:extLst>
              <a:ext uri="{FF2B5EF4-FFF2-40B4-BE49-F238E27FC236}">
                <a16:creationId xmlns:a16="http://schemas.microsoft.com/office/drawing/2014/main" id="{8A7F86D3-18B4-AD22-FD4B-CCA5AE16DFE5}"/>
              </a:ext>
            </a:extLst>
          </p:cNvPr>
          <p:cNvSpPr txBox="1">
            <a:spLocks/>
          </p:cNvSpPr>
          <p:nvPr/>
        </p:nvSpPr>
        <p:spPr>
          <a:xfrm>
            <a:off x="600074" y="4626718"/>
            <a:ext cx="10990263" cy="1633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E" dirty="0"/>
              <a:t>Improve </a:t>
            </a:r>
            <a:r>
              <a:rPr lang="en-SE" b="1" dirty="0"/>
              <a:t>scaling in the number of sources </a:t>
            </a:r>
            <a:r>
              <a:rPr lang="en-SE" dirty="0"/>
              <a:t>to speed up simulations of large borehole field and to enable more flexibility in the boundary conditions.</a:t>
            </a:r>
          </a:p>
        </p:txBody>
      </p:sp>
    </p:spTree>
    <p:extLst>
      <p:ext uri="{BB962C8B-B14F-4D97-AF65-F5344CB8AC3E}">
        <p14:creationId xmlns:p14="http://schemas.microsoft.com/office/powerpoint/2010/main" val="224361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74F34E2-F3D1-F92B-24D7-67DBE3ABEF84}"/>
              </a:ext>
            </a:extLst>
          </p:cNvPr>
          <p:cNvSpPr>
            <a:spLocks noGrp="1"/>
          </p:cNvSpPr>
          <p:nvPr>
            <p:ph type="title"/>
          </p:nvPr>
        </p:nvSpPr>
        <p:spPr>
          <a:xfrm>
            <a:off x="1063902" y="959712"/>
            <a:ext cx="10990263" cy="568412"/>
          </a:xfrm>
        </p:spPr>
        <p:txBody>
          <a:bodyPr/>
          <a:lstStyle/>
          <a:p>
            <a:r>
              <a:rPr lang="en-SE" dirty="0"/>
              <a:t>Thank you for your attention!</a:t>
            </a:r>
          </a:p>
        </p:txBody>
      </p:sp>
      <p:pic>
        <p:nvPicPr>
          <p:cNvPr id="14" name="Picture 2" descr="Polytechnique Montréal Vector Logo">
            <a:extLst>
              <a:ext uri="{FF2B5EF4-FFF2-40B4-BE49-F238E27FC236}">
                <a16:creationId xmlns:a16="http://schemas.microsoft.com/office/drawing/2014/main" id="{D0E05954-5169-2AE8-8DC5-49A0654F7A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20" b="38090"/>
          <a:stretch/>
        </p:blipFill>
        <p:spPr bwMode="auto">
          <a:xfrm>
            <a:off x="4450610" y="4421198"/>
            <a:ext cx="2476519" cy="6758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rofile material | KTH">
            <a:extLst>
              <a:ext uri="{FF2B5EF4-FFF2-40B4-BE49-F238E27FC236}">
                <a16:creationId xmlns:a16="http://schemas.microsoft.com/office/drawing/2014/main" id="{C01638E8-72DF-B021-95B0-36EE7E406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610" y="3206256"/>
            <a:ext cx="993913" cy="11138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60205366-FB9A-FFA6-1165-DD4F3D312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220" y="3429000"/>
            <a:ext cx="2483719" cy="675861"/>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C2AC8560-FA28-A4C8-6883-3294A38343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1420" y="4695720"/>
            <a:ext cx="1943626" cy="401339"/>
          </a:xfrm>
          <a:prstGeom prst="rect">
            <a:avLst/>
          </a:prstGeom>
        </p:spPr>
      </p:pic>
    </p:spTree>
    <p:extLst>
      <p:ext uri="{BB962C8B-B14F-4D97-AF65-F5344CB8AC3E}">
        <p14:creationId xmlns:p14="http://schemas.microsoft.com/office/powerpoint/2010/main" val="366777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C4E5-1A09-A7A2-E843-690A335B177D}"/>
              </a:ext>
            </a:extLst>
          </p:cNvPr>
          <p:cNvSpPr>
            <a:spLocks noGrp="1"/>
          </p:cNvSpPr>
          <p:nvPr>
            <p:ph type="title"/>
          </p:nvPr>
        </p:nvSpPr>
        <p:spPr/>
        <p:txBody>
          <a:bodyPr/>
          <a:lstStyle/>
          <a:p>
            <a:r>
              <a:rPr lang="en-SE" dirty="0"/>
              <a:t>The methodology</a:t>
            </a:r>
          </a:p>
        </p:txBody>
      </p:sp>
      <p:sp>
        <p:nvSpPr>
          <p:cNvPr id="6" name="Content Placeholder 2">
            <a:extLst>
              <a:ext uri="{FF2B5EF4-FFF2-40B4-BE49-F238E27FC236}">
                <a16:creationId xmlns:a16="http://schemas.microsoft.com/office/drawing/2014/main" id="{291E912F-39FC-AB40-130E-A9DCF1CC4206}"/>
              </a:ext>
            </a:extLst>
          </p:cNvPr>
          <p:cNvSpPr>
            <a:spLocks noGrp="1"/>
          </p:cNvSpPr>
          <p:nvPr>
            <p:ph idx="1"/>
          </p:nvPr>
        </p:nvSpPr>
        <p:spPr>
          <a:xfrm>
            <a:off x="4809333" y="385763"/>
            <a:ext cx="7246938" cy="6472237"/>
          </a:xfrm>
        </p:spPr>
        <p:txBody>
          <a:bodyPr/>
          <a:lstStyle/>
          <a:p>
            <a:r>
              <a:rPr lang="en-SE" sz="1600" dirty="0"/>
              <a:t>We use </a:t>
            </a:r>
            <a:r>
              <a:rPr lang="en-SE" sz="1600" b="1" dirty="0"/>
              <a:t>semi-analytical</a:t>
            </a:r>
            <a:r>
              <a:rPr lang="en-SE" sz="1600" dirty="0"/>
              <a:t> model of the ground</a:t>
            </a:r>
          </a:p>
          <a:p>
            <a:r>
              <a:rPr lang="en-SE" sz="1600" dirty="0"/>
              <a:t>Borehole are modeled as line heat sources</a:t>
            </a:r>
          </a:p>
          <a:p>
            <a:r>
              <a:rPr lang="en-SE" sz="1600" dirty="0"/>
              <a:t>The temperature is obtained as superposition in time and space of the effect of these sources</a:t>
            </a:r>
          </a:p>
          <a:p>
            <a:pPr marL="0" indent="0">
              <a:buNone/>
            </a:pPr>
            <a:endParaRPr lang="en-SE" sz="1600" b="1" dirty="0"/>
          </a:p>
          <a:p>
            <a:pPr marL="0" indent="0">
              <a:buNone/>
            </a:pPr>
            <a:r>
              <a:rPr lang="en-SE" b="1" dirty="0"/>
              <a:t>Advantages</a:t>
            </a:r>
            <a:r>
              <a:rPr lang="en-SE" sz="1600" dirty="0"/>
              <a:t>: </a:t>
            </a:r>
          </a:p>
          <a:p>
            <a:pPr marL="0" indent="0">
              <a:buNone/>
            </a:pPr>
            <a:r>
              <a:rPr lang="en-SE" sz="1600" dirty="0"/>
              <a:t>The </a:t>
            </a:r>
            <a:r>
              <a:rPr lang="en-SE" sz="1600" b="1" dirty="0"/>
              <a:t>domain is not discretized </a:t>
            </a:r>
            <a:r>
              <a:rPr lang="en-SE" sz="1600" dirty="0"/>
              <a:t>we only </a:t>
            </a:r>
            <a:r>
              <a:rPr lang="en-SE" sz="1600" b="1" dirty="0"/>
              <a:t>discretize the sources</a:t>
            </a:r>
            <a:r>
              <a:rPr lang="en-SE" sz="1600" dirty="0"/>
              <a:t>.</a:t>
            </a:r>
          </a:p>
          <a:p>
            <a:pPr marL="0" indent="0">
              <a:buNone/>
            </a:pPr>
            <a:r>
              <a:rPr lang="en-SE" sz="1600" dirty="0"/>
              <a:t>The problem can be described with a relative </a:t>
            </a:r>
            <a:r>
              <a:rPr lang="en-SE" sz="1600" b="1" dirty="0"/>
              <a:t>low amount of variables </a:t>
            </a:r>
            <a:r>
              <a:rPr lang="en-SE" sz="1600" dirty="0"/>
              <a:t>(i.e. power heat power and temperatures along the borehole)</a:t>
            </a:r>
          </a:p>
          <a:p>
            <a:pPr marL="0" indent="0">
              <a:buNone/>
            </a:pPr>
            <a:r>
              <a:rPr lang="en-SE" sz="1600" dirty="0"/>
              <a:t>Modeling through line source is an effective and elegant way to deal with the extreme aspect ratio of boreholes which is inconvenient for methods using domain discretizations</a:t>
            </a:r>
          </a:p>
          <a:p>
            <a:pPr marL="0" indent="0">
              <a:buNone/>
            </a:pPr>
            <a:r>
              <a:rPr lang="en-SE" sz="1600" dirty="0"/>
              <a:t>These methods are </a:t>
            </a:r>
            <a:r>
              <a:rPr lang="en-SE" sz="1600" b="1" dirty="0"/>
              <a:t>fast, accurate and suitable </a:t>
            </a:r>
            <a:r>
              <a:rPr lang="en-SE" sz="1600" dirty="0"/>
              <a:t>for the simulation of long operation of borehole systems</a:t>
            </a:r>
          </a:p>
          <a:p>
            <a:pPr marL="0" indent="0">
              <a:buNone/>
            </a:pPr>
            <a:endParaRPr lang="en-SE" sz="1600" b="1" dirty="0"/>
          </a:p>
          <a:p>
            <a:pPr marL="0" indent="0">
              <a:buNone/>
            </a:pPr>
            <a:r>
              <a:rPr lang="en-SE" b="1" dirty="0"/>
              <a:t>Limitations</a:t>
            </a:r>
            <a:r>
              <a:rPr lang="en-SE" dirty="0"/>
              <a:t>: </a:t>
            </a:r>
          </a:p>
          <a:p>
            <a:pPr marL="0" indent="0">
              <a:buNone/>
            </a:pPr>
            <a:r>
              <a:rPr lang="en-SE" sz="1600" dirty="0"/>
              <a:t>There are currently limitations in the boundary conditions that can be used. </a:t>
            </a:r>
          </a:p>
          <a:p>
            <a:pPr marL="0" indent="0">
              <a:buNone/>
            </a:pPr>
            <a:r>
              <a:rPr lang="en-SE" sz="1600" b="1" dirty="0"/>
              <a:t>The computation scale with the square of the number of sources and on the number of time-steps</a:t>
            </a:r>
          </a:p>
          <a:p>
            <a:pPr marL="0" indent="0">
              <a:buNone/>
            </a:pPr>
            <a:endParaRPr lang="en-SE" sz="1600" dirty="0"/>
          </a:p>
        </p:txBody>
      </p:sp>
      <p:pic>
        <p:nvPicPr>
          <p:cNvPr id="8" name="Graphic 7">
            <a:extLst>
              <a:ext uri="{FF2B5EF4-FFF2-40B4-BE49-F238E27FC236}">
                <a16:creationId xmlns:a16="http://schemas.microsoft.com/office/drawing/2014/main" id="{29C72FDC-97B0-D1CC-A930-87D3F05556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800" y="2436606"/>
            <a:ext cx="3327400" cy="3568700"/>
          </a:xfrm>
          <a:prstGeom prst="rect">
            <a:avLst/>
          </a:prstGeom>
        </p:spPr>
      </p:pic>
    </p:spTree>
    <p:extLst>
      <p:ext uri="{BB962C8B-B14F-4D97-AF65-F5344CB8AC3E}">
        <p14:creationId xmlns:p14="http://schemas.microsoft.com/office/powerpoint/2010/main" val="251408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0C31-AF55-6EF5-5CC9-AF99212EEB0C}"/>
              </a:ext>
            </a:extLst>
          </p:cNvPr>
          <p:cNvSpPr>
            <a:spLocks noGrp="1"/>
          </p:cNvSpPr>
          <p:nvPr>
            <p:ph type="title"/>
          </p:nvPr>
        </p:nvSpPr>
        <p:spPr/>
        <p:txBody>
          <a:bodyPr/>
          <a:lstStyle/>
          <a:p>
            <a:r>
              <a:rPr lang="en-SE" dirty="0"/>
              <a:t>Geothermal integration in thermal networks</a:t>
            </a:r>
          </a:p>
        </p:txBody>
      </p:sp>
      <p:sp>
        <p:nvSpPr>
          <p:cNvPr id="9" name="TextBox 8">
            <a:extLst>
              <a:ext uri="{FF2B5EF4-FFF2-40B4-BE49-F238E27FC236}">
                <a16:creationId xmlns:a16="http://schemas.microsoft.com/office/drawing/2014/main" id="{A0ACD1D7-8FCB-6E6F-CF04-967E264C01A1}"/>
              </a:ext>
            </a:extLst>
          </p:cNvPr>
          <p:cNvSpPr txBox="1"/>
          <p:nvPr/>
        </p:nvSpPr>
        <p:spPr>
          <a:xfrm>
            <a:off x="7328452" y="2464609"/>
            <a:ext cx="4544085" cy="3970318"/>
          </a:xfrm>
          <a:prstGeom prst="rect">
            <a:avLst/>
          </a:prstGeom>
          <a:noFill/>
        </p:spPr>
        <p:txBody>
          <a:bodyPr wrap="square" rtlCol="0">
            <a:spAutoFit/>
          </a:bodyPr>
          <a:lstStyle/>
          <a:p>
            <a:pPr marL="285750" indent="-285750">
              <a:buFont typeface="Arial" panose="020B0604020202020204" pitchFamily="34" charset="0"/>
              <a:buChar char="•"/>
            </a:pPr>
            <a:r>
              <a:rPr lang="sv-SE" dirty="0" err="1"/>
              <a:t>Geothermal</a:t>
            </a:r>
            <a:r>
              <a:rPr lang="sv-SE" dirty="0"/>
              <a:t> </a:t>
            </a:r>
            <a:r>
              <a:rPr lang="sv-SE" dirty="0" err="1"/>
              <a:t>can</a:t>
            </a:r>
            <a:r>
              <a:rPr lang="sv-SE" dirty="0"/>
              <a:t> be </a:t>
            </a:r>
            <a:r>
              <a:rPr lang="sv-SE" dirty="0" err="1"/>
              <a:t>used</a:t>
            </a:r>
            <a:r>
              <a:rPr lang="sv-SE" dirty="0"/>
              <a:t> as </a:t>
            </a:r>
            <a:r>
              <a:rPr lang="sv-SE" b="1" dirty="0" err="1"/>
              <a:t>thermal</a:t>
            </a:r>
            <a:r>
              <a:rPr lang="sv-SE" b="1" dirty="0"/>
              <a:t> source</a:t>
            </a:r>
            <a:r>
              <a:rPr lang="sv-SE" dirty="0"/>
              <a:t> or </a:t>
            </a:r>
            <a:r>
              <a:rPr lang="sv-SE" b="1" dirty="0" err="1"/>
              <a:t>storage</a:t>
            </a:r>
            <a:r>
              <a:rPr lang="sv-SE" b="1" dirty="0"/>
              <a:t>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The </a:t>
            </a:r>
            <a:r>
              <a:rPr lang="sv-SE" dirty="0" err="1"/>
              <a:t>ground</a:t>
            </a:r>
            <a:r>
              <a:rPr lang="sv-SE" dirty="0"/>
              <a:t> </a:t>
            </a:r>
            <a:r>
              <a:rPr lang="sv-SE" dirty="0" err="1"/>
              <a:t>can</a:t>
            </a:r>
            <a:r>
              <a:rPr lang="sv-SE" dirty="0"/>
              <a:t> be </a:t>
            </a:r>
            <a:r>
              <a:rPr lang="sv-SE" dirty="0" err="1"/>
              <a:t>coupled</a:t>
            </a:r>
            <a:r>
              <a:rPr lang="sv-SE" dirty="0"/>
              <a:t> </a:t>
            </a:r>
            <a:r>
              <a:rPr lang="sv-SE" dirty="0" err="1"/>
              <a:t>with</a:t>
            </a:r>
            <a:r>
              <a:rPr lang="sv-SE" dirty="0"/>
              <a:t> </a:t>
            </a:r>
            <a:r>
              <a:rPr lang="sv-SE" dirty="0" err="1"/>
              <a:t>several</a:t>
            </a:r>
            <a:r>
              <a:rPr lang="sv-SE" dirty="0"/>
              <a:t> systems: </a:t>
            </a:r>
            <a:r>
              <a:rPr lang="sv-SE" b="1" dirty="0"/>
              <a:t>heat pumps, </a:t>
            </a:r>
            <a:r>
              <a:rPr lang="sv-SE" b="1" dirty="0" err="1"/>
              <a:t>waste</a:t>
            </a:r>
            <a:r>
              <a:rPr lang="sv-SE" b="1" dirty="0"/>
              <a:t> heat </a:t>
            </a:r>
            <a:r>
              <a:rPr lang="sv-SE" b="1" dirty="0" err="1"/>
              <a:t>recovery</a:t>
            </a:r>
            <a:r>
              <a:rPr lang="sv-SE" b="1" dirty="0"/>
              <a:t>, solar, </a:t>
            </a:r>
            <a:r>
              <a:rPr lang="sv-SE" b="1" dirty="0" err="1"/>
              <a:t>distric</a:t>
            </a:r>
            <a:r>
              <a:rPr lang="sv-SE" b="1" dirty="0"/>
              <a:t> </a:t>
            </a:r>
            <a:r>
              <a:rPr lang="sv-SE" b="1" dirty="0" err="1"/>
              <a:t>heating</a:t>
            </a:r>
            <a:r>
              <a:rPr lang="sv-SE" dirty="0"/>
              <a:t>, etc.</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err="1"/>
              <a:t>Thermal</a:t>
            </a:r>
            <a:r>
              <a:rPr lang="sv-SE" b="1" dirty="0"/>
              <a:t> </a:t>
            </a:r>
            <a:r>
              <a:rPr lang="sv-SE" b="1" dirty="0" err="1"/>
              <a:t>sources</a:t>
            </a:r>
            <a:r>
              <a:rPr lang="sv-SE" b="1" dirty="0"/>
              <a:t> and </a:t>
            </a:r>
            <a:r>
              <a:rPr lang="sv-SE" b="1" dirty="0" err="1"/>
              <a:t>needs</a:t>
            </a:r>
            <a:r>
              <a:rPr lang="sv-SE" b="1" dirty="0"/>
              <a:t> </a:t>
            </a:r>
            <a:r>
              <a:rPr lang="sv-SE" b="1" dirty="0" err="1"/>
              <a:t>can</a:t>
            </a:r>
            <a:r>
              <a:rPr lang="sv-SE" b="1" dirty="0"/>
              <a:t> be intermittent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For flexible </a:t>
            </a:r>
            <a:r>
              <a:rPr lang="sv-SE" b="1" dirty="0"/>
              <a:t>integration </a:t>
            </a:r>
            <a:r>
              <a:rPr lang="sv-SE" dirty="0"/>
              <a:t>in </a:t>
            </a:r>
            <a:r>
              <a:rPr lang="sv-SE" b="1" dirty="0" err="1"/>
              <a:t>thermal</a:t>
            </a:r>
            <a:r>
              <a:rPr lang="sv-SE" b="1" dirty="0"/>
              <a:t> </a:t>
            </a:r>
            <a:r>
              <a:rPr lang="sv-SE" b="1" dirty="0" err="1"/>
              <a:t>networks</a:t>
            </a:r>
            <a:r>
              <a:rPr lang="sv-SE" dirty="0"/>
              <a:t> </a:t>
            </a:r>
            <a:r>
              <a:rPr lang="sv-SE" dirty="0" err="1"/>
              <a:t>we</a:t>
            </a:r>
            <a:r>
              <a:rPr lang="sv-SE" dirty="0"/>
              <a:t> </a:t>
            </a:r>
            <a:r>
              <a:rPr lang="sv-SE" dirty="0" err="1"/>
              <a:t>need</a:t>
            </a:r>
            <a:r>
              <a:rPr lang="sv-SE" dirty="0"/>
              <a:t> to be </a:t>
            </a:r>
            <a:r>
              <a:rPr lang="sv-SE" dirty="0" err="1"/>
              <a:t>able</a:t>
            </a:r>
            <a:r>
              <a:rPr lang="sv-SE" dirty="0"/>
              <a:t> to </a:t>
            </a:r>
            <a:r>
              <a:rPr lang="sv-SE" dirty="0" err="1"/>
              <a:t>model</a:t>
            </a:r>
            <a:r>
              <a:rPr lang="sv-SE" dirty="0"/>
              <a:t> the operation </a:t>
            </a:r>
            <a:r>
              <a:rPr lang="sv-SE" dirty="0" err="1"/>
              <a:t>of</a:t>
            </a:r>
            <a:r>
              <a:rPr lang="sv-SE" dirty="0"/>
              <a:t> </a:t>
            </a:r>
            <a:r>
              <a:rPr lang="sv-SE" dirty="0" err="1"/>
              <a:t>geothermal</a:t>
            </a:r>
            <a:r>
              <a:rPr lang="sv-SE" dirty="0"/>
              <a:t> </a:t>
            </a:r>
            <a:r>
              <a:rPr lang="sv-SE" dirty="0" err="1"/>
              <a:t>with</a:t>
            </a:r>
            <a:r>
              <a:rPr lang="sv-SE" dirty="0"/>
              <a:t> </a:t>
            </a:r>
            <a:r>
              <a:rPr lang="sv-SE" b="1" dirty="0" err="1"/>
              <a:t>high</a:t>
            </a:r>
            <a:r>
              <a:rPr lang="sv-SE" b="1" dirty="0"/>
              <a:t> temporal resolution </a:t>
            </a:r>
            <a:endParaRPr lang="en-SE" b="1" dirty="0"/>
          </a:p>
        </p:txBody>
      </p:sp>
      <p:pic>
        <p:nvPicPr>
          <p:cNvPr id="12" name="Graphic 11">
            <a:extLst>
              <a:ext uri="{FF2B5EF4-FFF2-40B4-BE49-F238E27FC236}">
                <a16:creationId xmlns:a16="http://schemas.microsoft.com/office/drawing/2014/main" id="{1B8CF918-5BE0-C174-205A-479B40604E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194" y="2653659"/>
            <a:ext cx="7176258" cy="3513376"/>
          </a:xfrm>
          <a:prstGeom prst="rect">
            <a:avLst/>
          </a:prstGeom>
        </p:spPr>
      </p:pic>
    </p:spTree>
    <p:extLst>
      <p:ext uri="{BB962C8B-B14F-4D97-AF65-F5344CB8AC3E}">
        <p14:creationId xmlns:p14="http://schemas.microsoft.com/office/powerpoint/2010/main" val="360310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EBF4-00CB-7AAB-9A0A-DF4989CBB3FF}"/>
              </a:ext>
            </a:extLst>
          </p:cNvPr>
          <p:cNvSpPr>
            <a:spLocks noGrp="1"/>
          </p:cNvSpPr>
          <p:nvPr>
            <p:ph type="title"/>
          </p:nvPr>
        </p:nvSpPr>
        <p:spPr>
          <a:xfrm>
            <a:off x="479331" y="1241237"/>
            <a:ext cx="10690693" cy="1140587"/>
          </a:xfrm>
        </p:spPr>
        <p:txBody>
          <a:bodyPr/>
          <a:lstStyle/>
          <a:p>
            <a:r>
              <a:rPr lang="en-SE" dirty="0"/>
              <a:t>The borehole field can be fed and operated in different ways </a:t>
            </a:r>
          </a:p>
        </p:txBody>
      </p:sp>
      <p:sp>
        <p:nvSpPr>
          <p:cNvPr id="7" name="TextBox 6">
            <a:extLst>
              <a:ext uri="{FF2B5EF4-FFF2-40B4-BE49-F238E27FC236}">
                <a16:creationId xmlns:a16="http://schemas.microsoft.com/office/drawing/2014/main" id="{6F848922-034D-BC7A-5AC1-F4E9B9CECD9D}"/>
              </a:ext>
            </a:extLst>
          </p:cNvPr>
          <p:cNvSpPr txBox="1"/>
          <p:nvPr/>
        </p:nvSpPr>
        <p:spPr>
          <a:xfrm>
            <a:off x="2029273" y="2500062"/>
            <a:ext cx="1116492" cy="369332"/>
          </a:xfrm>
          <a:prstGeom prst="rect">
            <a:avLst/>
          </a:prstGeom>
          <a:noFill/>
        </p:spPr>
        <p:txBody>
          <a:bodyPr wrap="square" rtlCol="0">
            <a:spAutoFit/>
          </a:bodyPr>
          <a:lstStyle/>
          <a:p>
            <a:r>
              <a:rPr lang="en-SE" dirty="0"/>
              <a:t>Parallel</a:t>
            </a:r>
          </a:p>
        </p:txBody>
      </p:sp>
      <p:sp>
        <p:nvSpPr>
          <p:cNvPr id="8" name="TextBox 7">
            <a:extLst>
              <a:ext uri="{FF2B5EF4-FFF2-40B4-BE49-F238E27FC236}">
                <a16:creationId xmlns:a16="http://schemas.microsoft.com/office/drawing/2014/main" id="{95156433-B3CB-88FF-D17A-0CA532529B72}"/>
              </a:ext>
            </a:extLst>
          </p:cNvPr>
          <p:cNvSpPr txBox="1"/>
          <p:nvPr/>
        </p:nvSpPr>
        <p:spPr>
          <a:xfrm>
            <a:off x="5985542" y="2394658"/>
            <a:ext cx="1116492" cy="369332"/>
          </a:xfrm>
          <a:prstGeom prst="rect">
            <a:avLst/>
          </a:prstGeom>
          <a:noFill/>
        </p:spPr>
        <p:txBody>
          <a:bodyPr wrap="square" rtlCol="0">
            <a:spAutoFit/>
          </a:bodyPr>
          <a:lstStyle/>
          <a:p>
            <a:r>
              <a:rPr lang="en-SE" dirty="0"/>
              <a:t>Zones</a:t>
            </a:r>
          </a:p>
        </p:txBody>
      </p:sp>
      <p:sp>
        <p:nvSpPr>
          <p:cNvPr id="9" name="TextBox 8">
            <a:extLst>
              <a:ext uri="{FF2B5EF4-FFF2-40B4-BE49-F238E27FC236}">
                <a16:creationId xmlns:a16="http://schemas.microsoft.com/office/drawing/2014/main" id="{4776B8D2-AA1A-1451-C29A-F54839869C1E}"/>
              </a:ext>
            </a:extLst>
          </p:cNvPr>
          <p:cNvSpPr txBox="1"/>
          <p:nvPr/>
        </p:nvSpPr>
        <p:spPr>
          <a:xfrm>
            <a:off x="10053532" y="2407492"/>
            <a:ext cx="1116492" cy="369332"/>
          </a:xfrm>
          <a:prstGeom prst="rect">
            <a:avLst/>
          </a:prstGeom>
          <a:noFill/>
        </p:spPr>
        <p:txBody>
          <a:bodyPr wrap="square" rtlCol="0">
            <a:spAutoFit/>
          </a:bodyPr>
          <a:lstStyle/>
          <a:p>
            <a:r>
              <a:rPr lang="en-SE" dirty="0"/>
              <a:t>Series</a:t>
            </a:r>
          </a:p>
        </p:txBody>
      </p:sp>
      <p:pic>
        <p:nvPicPr>
          <p:cNvPr id="12" name="Picture 11" descr="A grid of dots and numbers&#10;&#10;Description automatically generated">
            <a:extLst>
              <a:ext uri="{FF2B5EF4-FFF2-40B4-BE49-F238E27FC236}">
                <a16:creationId xmlns:a16="http://schemas.microsoft.com/office/drawing/2014/main" id="{5D8543B8-0F1C-7C19-DA57-2881AE96B8CA}"/>
              </a:ext>
            </a:extLst>
          </p:cNvPr>
          <p:cNvPicPr>
            <a:picLocks noChangeAspect="1"/>
          </p:cNvPicPr>
          <p:nvPr/>
        </p:nvPicPr>
        <p:blipFill>
          <a:blip r:embed="rId2"/>
          <a:srcRect l="13382" r="11833"/>
          <a:stretch/>
        </p:blipFill>
        <p:spPr>
          <a:xfrm>
            <a:off x="647701" y="2776824"/>
            <a:ext cx="3619500" cy="3629956"/>
          </a:xfrm>
          <a:prstGeom prst="rect">
            <a:avLst/>
          </a:prstGeom>
        </p:spPr>
      </p:pic>
      <p:pic>
        <p:nvPicPr>
          <p:cNvPr id="14" name="Picture 13" descr="A graph of numbers and points&#10;&#10;Description automatically generated with medium confidence">
            <a:extLst>
              <a:ext uri="{FF2B5EF4-FFF2-40B4-BE49-F238E27FC236}">
                <a16:creationId xmlns:a16="http://schemas.microsoft.com/office/drawing/2014/main" id="{D08F1967-2D97-0769-97CC-D0C91D7F3E9D}"/>
              </a:ext>
            </a:extLst>
          </p:cNvPr>
          <p:cNvPicPr>
            <a:picLocks noChangeAspect="1"/>
          </p:cNvPicPr>
          <p:nvPr/>
        </p:nvPicPr>
        <p:blipFill>
          <a:blip r:embed="rId3"/>
          <a:srcRect l="13759" t="6045" r="10611"/>
          <a:stretch/>
        </p:blipFill>
        <p:spPr>
          <a:xfrm>
            <a:off x="4605017" y="2869394"/>
            <a:ext cx="3697180" cy="3444816"/>
          </a:xfrm>
          <a:prstGeom prst="rect">
            <a:avLst/>
          </a:prstGeom>
        </p:spPr>
      </p:pic>
      <p:pic>
        <p:nvPicPr>
          <p:cNvPr id="16" name="Picture 15" descr="A hexagon diagram with dots and lines&#10;&#10;Description automatically generated">
            <a:extLst>
              <a:ext uri="{FF2B5EF4-FFF2-40B4-BE49-F238E27FC236}">
                <a16:creationId xmlns:a16="http://schemas.microsoft.com/office/drawing/2014/main" id="{CF550264-4A54-D68F-23F8-388CE26ED50E}"/>
              </a:ext>
            </a:extLst>
          </p:cNvPr>
          <p:cNvPicPr>
            <a:picLocks noChangeAspect="1"/>
          </p:cNvPicPr>
          <p:nvPr/>
        </p:nvPicPr>
        <p:blipFill>
          <a:blip r:embed="rId4"/>
          <a:srcRect l="13889" t="3372" r="12500"/>
          <a:stretch/>
        </p:blipFill>
        <p:spPr>
          <a:xfrm>
            <a:off x="8302197" y="2763478"/>
            <a:ext cx="3783384" cy="3724789"/>
          </a:xfrm>
          <a:prstGeom prst="rect">
            <a:avLst/>
          </a:prstGeom>
        </p:spPr>
      </p:pic>
      <p:sp>
        <p:nvSpPr>
          <p:cNvPr id="17" name="TextBox 16">
            <a:extLst>
              <a:ext uri="{FF2B5EF4-FFF2-40B4-BE49-F238E27FC236}">
                <a16:creationId xmlns:a16="http://schemas.microsoft.com/office/drawing/2014/main" id="{297A2C62-F5C0-62AE-EBF9-B72446551156}"/>
              </a:ext>
            </a:extLst>
          </p:cNvPr>
          <p:cNvSpPr txBox="1"/>
          <p:nvPr/>
        </p:nvSpPr>
        <p:spPr>
          <a:xfrm>
            <a:off x="5260085" y="6419614"/>
            <a:ext cx="2758474" cy="307777"/>
          </a:xfrm>
          <a:prstGeom prst="rect">
            <a:avLst/>
          </a:prstGeom>
          <a:noFill/>
        </p:spPr>
        <p:txBody>
          <a:bodyPr wrap="square" rtlCol="0">
            <a:spAutoFit/>
          </a:bodyPr>
          <a:lstStyle/>
          <a:p>
            <a:r>
              <a:rPr lang="en-GB" sz="1400" b="1" dirty="0">
                <a:solidFill>
                  <a:srgbClr val="FF0000"/>
                </a:solidFill>
              </a:rPr>
              <a:t>Z</a:t>
            </a:r>
            <a:r>
              <a:rPr lang="en-SE" sz="1400" b="1" dirty="0">
                <a:solidFill>
                  <a:srgbClr val="FF0000"/>
                </a:solidFill>
              </a:rPr>
              <a:t>one 1          </a:t>
            </a:r>
            <a:r>
              <a:rPr lang="en-SE" sz="1400" b="1" dirty="0">
                <a:solidFill>
                  <a:srgbClr val="0000FF"/>
                </a:solidFill>
              </a:rPr>
              <a:t>Zone 2           </a:t>
            </a:r>
            <a:r>
              <a:rPr lang="en-SE" sz="1400" b="1" dirty="0">
                <a:solidFill>
                  <a:srgbClr val="008001"/>
                </a:solidFill>
              </a:rPr>
              <a:t>Zone 3</a:t>
            </a:r>
            <a:r>
              <a:rPr lang="en-SE" sz="1400" b="1" dirty="0">
                <a:solidFill>
                  <a:srgbClr val="FF0000"/>
                </a:solidFill>
              </a:rPr>
              <a:t> </a:t>
            </a:r>
          </a:p>
        </p:txBody>
      </p:sp>
    </p:spTree>
    <p:extLst>
      <p:ext uri="{BB962C8B-B14F-4D97-AF65-F5344CB8AC3E}">
        <p14:creationId xmlns:p14="http://schemas.microsoft.com/office/powerpoint/2010/main" val="345104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56C8-F26D-04BF-B2CE-284B1A597CBE}"/>
              </a:ext>
            </a:extLst>
          </p:cNvPr>
          <p:cNvSpPr>
            <a:spLocks noGrp="1"/>
          </p:cNvSpPr>
          <p:nvPr>
            <p:ph type="title"/>
          </p:nvPr>
        </p:nvSpPr>
        <p:spPr/>
        <p:txBody>
          <a:bodyPr/>
          <a:lstStyle/>
          <a:p>
            <a:r>
              <a:rPr lang="en-SE" dirty="0"/>
              <a:t>Desired features for borefield simulations </a:t>
            </a:r>
          </a:p>
        </p:txBody>
      </p:sp>
      <p:sp>
        <p:nvSpPr>
          <p:cNvPr id="3" name="Content Placeholder 2">
            <a:extLst>
              <a:ext uri="{FF2B5EF4-FFF2-40B4-BE49-F238E27FC236}">
                <a16:creationId xmlns:a16="http://schemas.microsoft.com/office/drawing/2014/main" id="{9A89A4F6-47A9-8D12-655E-5AFAE82787C3}"/>
              </a:ext>
            </a:extLst>
          </p:cNvPr>
          <p:cNvSpPr>
            <a:spLocks noGrp="1"/>
          </p:cNvSpPr>
          <p:nvPr>
            <p:ph idx="1"/>
          </p:nvPr>
        </p:nvSpPr>
        <p:spPr/>
        <p:txBody>
          <a:bodyPr/>
          <a:lstStyle/>
          <a:p>
            <a:pPr marL="0" indent="0">
              <a:buNone/>
            </a:pPr>
            <a:endParaRPr lang="en-SE" dirty="0"/>
          </a:p>
          <a:p>
            <a:r>
              <a:rPr lang="en-SE" b="1" dirty="0"/>
              <a:t>large borehole fields</a:t>
            </a:r>
          </a:p>
          <a:p>
            <a:r>
              <a:rPr lang="en-SE" b="1" dirty="0"/>
              <a:t>long term</a:t>
            </a:r>
            <a:r>
              <a:rPr lang="en-SE" dirty="0"/>
              <a:t> </a:t>
            </a:r>
            <a:r>
              <a:rPr lang="en-SE" b="1" dirty="0"/>
              <a:t>operation</a:t>
            </a:r>
          </a:p>
          <a:p>
            <a:r>
              <a:rPr lang="en-SE" b="1" dirty="0"/>
              <a:t>short time-step</a:t>
            </a:r>
            <a:r>
              <a:rPr lang="en-SE" dirty="0"/>
              <a:t> (hourly) resolution</a:t>
            </a:r>
          </a:p>
          <a:p>
            <a:r>
              <a:rPr lang="en-GB" b="1" dirty="0"/>
              <a:t>F</a:t>
            </a:r>
            <a:r>
              <a:rPr lang="en-SE" b="1" dirty="0"/>
              <a:t>lexible layout</a:t>
            </a:r>
            <a:r>
              <a:rPr lang="en-SE" dirty="0"/>
              <a:t> of borehole fields</a:t>
            </a:r>
          </a:p>
          <a:p>
            <a:r>
              <a:rPr lang="en-SE" b="1" dirty="0"/>
              <a:t>Flexible topology </a:t>
            </a:r>
            <a:r>
              <a:rPr lang="en-SE" dirty="0"/>
              <a:t>of the hydraulic network</a:t>
            </a:r>
            <a:endParaRPr lang="en-SE" b="1" dirty="0"/>
          </a:p>
          <a:p>
            <a:r>
              <a:rPr lang="en-SE" b="1" dirty="0"/>
              <a:t>Fast computation</a:t>
            </a:r>
          </a:p>
          <a:p>
            <a:endParaRPr lang="en-SE" dirty="0"/>
          </a:p>
          <a:p>
            <a:pPr marL="0" indent="0">
              <a:buNone/>
            </a:pPr>
            <a:endParaRPr lang="en-SE" dirty="0"/>
          </a:p>
          <a:p>
            <a:pPr marL="0" indent="0">
              <a:buNone/>
            </a:pPr>
            <a:r>
              <a:rPr lang="sv-SE" sz="2200" b="1" dirty="0">
                <a:solidFill>
                  <a:srgbClr val="C00000"/>
                </a:solidFill>
              </a:rPr>
              <a:t>Is </a:t>
            </a:r>
            <a:r>
              <a:rPr lang="sv-SE" sz="2200" b="1" dirty="0" err="1">
                <a:solidFill>
                  <a:srgbClr val="C00000"/>
                </a:solidFill>
              </a:rPr>
              <a:t>this</a:t>
            </a:r>
            <a:r>
              <a:rPr lang="sv-SE" sz="2200" b="1" dirty="0">
                <a:solidFill>
                  <a:srgbClr val="C00000"/>
                </a:solidFill>
              </a:rPr>
              <a:t> </a:t>
            </a:r>
            <a:r>
              <a:rPr lang="sv-SE" sz="2200" b="1" dirty="0" err="1">
                <a:solidFill>
                  <a:srgbClr val="C00000"/>
                </a:solidFill>
              </a:rPr>
              <a:t>even</a:t>
            </a:r>
            <a:r>
              <a:rPr lang="sv-SE" sz="2200" b="1" dirty="0">
                <a:solidFill>
                  <a:srgbClr val="C00000"/>
                </a:solidFill>
              </a:rPr>
              <a:t> </a:t>
            </a:r>
            <a:r>
              <a:rPr lang="en-SE" sz="2200" b="1" dirty="0">
                <a:solidFill>
                  <a:srgbClr val="C00000"/>
                </a:solidFill>
              </a:rPr>
              <a:t>possible?</a:t>
            </a:r>
          </a:p>
          <a:p>
            <a:pPr marL="0" indent="0">
              <a:buNone/>
            </a:pPr>
            <a:r>
              <a:rPr lang="sv-SE" sz="2000" b="1" dirty="0"/>
              <a:t>YES,</a:t>
            </a:r>
            <a:r>
              <a:rPr lang="en-SE" sz="2000" b="1" dirty="0"/>
              <a:t> if we improve the scaling properties of semi-analytical method </a:t>
            </a:r>
            <a:r>
              <a:rPr lang="en-SE" sz="2000" dirty="0"/>
              <a:t>for the simulation of boreholefields!</a:t>
            </a:r>
          </a:p>
          <a:p>
            <a:endParaRPr lang="en-SE" dirty="0"/>
          </a:p>
        </p:txBody>
      </p:sp>
    </p:spTree>
    <p:extLst>
      <p:ext uri="{BB962C8B-B14F-4D97-AF65-F5344CB8AC3E}">
        <p14:creationId xmlns:p14="http://schemas.microsoft.com/office/powerpoint/2010/main" val="84232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9731-0A40-6D76-AC72-4C4B69B1BA48}"/>
              </a:ext>
            </a:extLst>
          </p:cNvPr>
          <p:cNvSpPr>
            <a:spLocks noGrp="1"/>
          </p:cNvSpPr>
          <p:nvPr>
            <p:ph type="title"/>
          </p:nvPr>
        </p:nvSpPr>
        <p:spPr>
          <a:xfrm>
            <a:off x="1229251" y="338931"/>
            <a:ext cx="10990263" cy="568412"/>
          </a:xfrm>
        </p:spPr>
        <p:txBody>
          <a:bodyPr/>
          <a:lstStyle/>
          <a:p>
            <a:r>
              <a:rPr lang="en-SE" dirty="0"/>
              <a:t>Network-based models</a:t>
            </a:r>
          </a:p>
        </p:txBody>
      </p:sp>
      <p:pic>
        <p:nvPicPr>
          <p:cNvPr id="11" name="Graphic 10">
            <a:extLst>
              <a:ext uri="{FF2B5EF4-FFF2-40B4-BE49-F238E27FC236}">
                <a16:creationId xmlns:a16="http://schemas.microsoft.com/office/drawing/2014/main" id="{1A432354-8EBF-717C-78DB-119879A629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557" y="2292253"/>
            <a:ext cx="3071559" cy="2230921"/>
          </a:xfrm>
          <a:prstGeom prst="rect">
            <a:avLst/>
          </a:prstGeom>
        </p:spPr>
      </p:pic>
      <p:pic>
        <p:nvPicPr>
          <p:cNvPr id="14" name="Picture 13" descr="A maze with dots and lines&#10;&#10;Description automatically generated">
            <a:extLst>
              <a:ext uri="{FF2B5EF4-FFF2-40B4-BE49-F238E27FC236}">
                <a16:creationId xmlns:a16="http://schemas.microsoft.com/office/drawing/2014/main" id="{A191442B-5FBC-0D2F-FD1A-B6AE44EF482F}"/>
              </a:ext>
            </a:extLst>
          </p:cNvPr>
          <p:cNvPicPr>
            <a:picLocks noChangeAspect="1"/>
          </p:cNvPicPr>
          <p:nvPr/>
        </p:nvPicPr>
        <p:blipFill>
          <a:blip r:embed="rId4"/>
          <a:srcRect l="14362" t="4836" r="13361" b="3470"/>
          <a:stretch/>
        </p:blipFill>
        <p:spPr>
          <a:xfrm>
            <a:off x="9267085" y="2139037"/>
            <a:ext cx="2580023" cy="2454814"/>
          </a:xfrm>
          <a:prstGeom prst="rect">
            <a:avLst/>
          </a:prstGeom>
        </p:spPr>
      </p:pic>
      <p:sp>
        <p:nvSpPr>
          <p:cNvPr id="15" name="Rounded Rectangle 14">
            <a:extLst>
              <a:ext uri="{FF2B5EF4-FFF2-40B4-BE49-F238E27FC236}">
                <a16:creationId xmlns:a16="http://schemas.microsoft.com/office/drawing/2014/main" id="{19630117-98AA-D9F1-2A14-EDB99BEC4198}"/>
              </a:ext>
            </a:extLst>
          </p:cNvPr>
          <p:cNvSpPr/>
          <p:nvPr/>
        </p:nvSpPr>
        <p:spPr>
          <a:xfrm>
            <a:off x="4786627" y="1140087"/>
            <a:ext cx="3643533" cy="113929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6" name="TextBox 15">
            <a:extLst>
              <a:ext uri="{FF2B5EF4-FFF2-40B4-BE49-F238E27FC236}">
                <a16:creationId xmlns:a16="http://schemas.microsoft.com/office/drawing/2014/main" id="{E8213971-7BA7-A1E5-FFC9-F6303D69D01C}"/>
              </a:ext>
            </a:extLst>
          </p:cNvPr>
          <p:cNvSpPr txBox="1"/>
          <p:nvPr/>
        </p:nvSpPr>
        <p:spPr>
          <a:xfrm>
            <a:off x="4899318" y="1202160"/>
            <a:ext cx="3404383" cy="1077218"/>
          </a:xfrm>
          <a:prstGeom prst="rect">
            <a:avLst/>
          </a:prstGeom>
          <a:noFill/>
        </p:spPr>
        <p:txBody>
          <a:bodyPr wrap="square" rtlCol="0">
            <a:spAutoFit/>
          </a:bodyPr>
          <a:lstStyle/>
          <a:p>
            <a:r>
              <a:rPr lang="en-SE" sz="1600" dirty="0"/>
              <a:t>Thermal Interaction between boreholes. </a:t>
            </a:r>
          </a:p>
          <a:p>
            <a:r>
              <a:rPr lang="en-SE" sz="1600" dirty="0"/>
              <a:t>Superposition of line sources in time and space</a:t>
            </a:r>
          </a:p>
        </p:txBody>
      </p:sp>
      <p:sp>
        <p:nvSpPr>
          <p:cNvPr id="17" name="Rounded Rectangle 16">
            <a:extLst>
              <a:ext uri="{FF2B5EF4-FFF2-40B4-BE49-F238E27FC236}">
                <a16:creationId xmlns:a16="http://schemas.microsoft.com/office/drawing/2014/main" id="{C4AFEE26-4841-D942-AF8A-68B510C695B9}"/>
              </a:ext>
            </a:extLst>
          </p:cNvPr>
          <p:cNvSpPr/>
          <p:nvPr/>
        </p:nvSpPr>
        <p:spPr>
          <a:xfrm>
            <a:off x="1267592" y="1120983"/>
            <a:ext cx="2431491" cy="102991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8" name="TextBox 17">
            <a:extLst>
              <a:ext uri="{FF2B5EF4-FFF2-40B4-BE49-F238E27FC236}">
                <a16:creationId xmlns:a16="http://schemas.microsoft.com/office/drawing/2014/main" id="{134A4C1F-D6FE-776D-2735-8C7C4FF654B4}"/>
              </a:ext>
            </a:extLst>
          </p:cNvPr>
          <p:cNvSpPr txBox="1"/>
          <p:nvPr/>
        </p:nvSpPr>
        <p:spPr>
          <a:xfrm>
            <a:off x="1468793" y="1324065"/>
            <a:ext cx="2029091" cy="584775"/>
          </a:xfrm>
          <a:prstGeom prst="rect">
            <a:avLst/>
          </a:prstGeom>
          <a:noFill/>
        </p:spPr>
        <p:txBody>
          <a:bodyPr wrap="square" rtlCol="0">
            <a:spAutoFit/>
          </a:bodyPr>
          <a:lstStyle/>
          <a:p>
            <a:r>
              <a:rPr lang="en-SE" sz="1600" dirty="0"/>
              <a:t>Borehole heat exchanger model</a:t>
            </a:r>
          </a:p>
        </p:txBody>
      </p:sp>
      <p:sp>
        <p:nvSpPr>
          <p:cNvPr id="19" name="Rounded Rectangle 18">
            <a:extLst>
              <a:ext uri="{FF2B5EF4-FFF2-40B4-BE49-F238E27FC236}">
                <a16:creationId xmlns:a16="http://schemas.microsoft.com/office/drawing/2014/main" id="{FBB163A9-5B60-50FD-AFB0-FA308FE6F638}"/>
              </a:ext>
            </a:extLst>
          </p:cNvPr>
          <p:cNvSpPr/>
          <p:nvPr/>
        </p:nvSpPr>
        <p:spPr>
          <a:xfrm>
            <a:off x="9341353" y="1184483"/>
            <a:ext cx="2431491" cy="77656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0" name="TextBox 19">
            <a:extLst>
              <a:ext uri="{FF2B5EF4-FFF2-40B4-BE49-F238E27FC236}">
                <a16:creationId xmlns:a16="http://schemas.microsoft.com/office/drawing/2014/main" id="{6DDE0BDE-8A9A-4C89-305C-84430D085234}"/>
              </a:ext>
            </a:extLst>
          </p:cNvPr>
          <p:cNvSpPr txBox="1"/>
          <p:nvPr/>
        </p:nvSpPr>
        <p:spPr>
          <a:xfrm>
            <a:off x="9542552" y="1311986"/>
            <a:ext cx="2029091" cy="584775"/>
          </a:xfrm>
          <a:prstGeom prst="rect">
            <a:avLst/>
          </a:prstGeom>
          <a:noFill/>
        </p:spPr>
        <p:txBody>
          <a:bodyPr wrap="square" rtlCol="0">
            <a:spAutoFit/>
          </a:bodyPr>
          <a:lstStyle/>
          <a:p>
            <a:r>
              <a:rPr lang="en-SE" sz="1600" dirty="0"/>
              <a:t>Hydraulic network topology</a:t>
            </a:r>
          </a:p>
        </p:txBody>
      </p:sp>
      <p:pic>
        <p:nvPicPr>
          <p:cNvPr id="21" name="Graphic 20">
            <a:extLst>
              <a:ext uri="{FF2B5EF4-FFF2-40B4-BE49-F238E27FC236}">
                <a16:creationId xmlns:a16="http://schemas.microsoft.com/office/drawing/2014/main" id="{0CA82EA4-5EDA-5916-2574-47B6875473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5764" y="2512122"/>
            <a:ext cx="1901306" cy="2039187"/>
          </a:xfrm>
          <a:prstGeom prst="rect">
            <a:avLst/>
          </a:prstGeom>
        </p:spPr>
      </p:pic>
      <p:sp>
        <p:nvSpPr>
          <p:cNvPr id="22" name="TextBox 21">
            <a:extLst>
              <a:ext uri="{FF2B5EF4-FFF2-40B4-BE49-F238E27FC236}">
                <a16:creationId xmlns:a16="http://schemas.microsoft.com/office/drawing/2014/main" id="{3A459D5F-77E7-F0C8-E2AF-1DD00B8BA9CB}"/>
              </a:ext>
            </a:extLst>
          </p:cNvPr>
          <p:cNvSpPr txBox="1"/>
          <p:nvPr/>
        </p:nvSpPr>
        <p:spPr>
          <a:xfrm>
            <a:off x="392584" y="4664527"/>
            <a:ext cx="11617175" cy="1077218"/>
          </a:xfrm>
          <a:prstGeom prst="rect">
            <a:avLst/>
          </a:prstGeom>
          <a:noFill/>
        </p:spPr>
        <p:txBody>
          <a:bodyPr wrap="square" rtlCol="0">
            <a:spAutoFit/>
          </a:bodyPr>
          <a:lstStyle/>
          <a:p>
            <a:pPr marL="285750" indent="-285750">
              <a:buFont typeface="Arial" panose="020B0604020202020204" pitchFamily="34" charset="0"/>
              <a:buChar char="•"/>
            </a:pPr>
            <a:r>
              <a:rPr lang="en-SE" sz="1600" dirty="0"/>
              <a:t>Putting together these 3 components and relative equations </a:t>
            </a:r>
            <a:r>
              <a:rPr lang="en-SE" sz="1600" b="1" dirty="0"/>
              <a:t>we assemble a linear system of equations  </a:t>
            </a:r>
            <a:r>
              <a:rPr lang="en-SE" sz="1600" i="1" dirty="0"/>
              <a:t>A x = b</a:t>
            </a:r>
          </a:p>
          <a:p>
            <a:pPr marL="285750" indent="-285750">
              <a:buFont typeface="Arial" panose="020B0604020202020204" pitchFamily="34" charset="0"/>
              <a:buChar char="•"/>
            </a:pPr>
            <a:r>
              <a:rPr lang="en-SE" sz="1600" dirty="0"/>
              <a:t>The unknonws </a:t>
            </a:r>
            <a:r>
              <a:rPr lang="en-SE" sz="1600" i="1" dirty="0"/>
              <a:t>x </a:t>
            </a:r>
            <a:r>
              <a:rPr lang="en-SE" sz="1600" dirty="0"/>
              <a:t>are relevant temperatures and powers. </a:t>
            </a:r>
          </a:p>
          <a:p>
            <a:pPr marL="285750" indent="-285750">
              <a:buFont typeface="Arial" panose="020B0604020202020204" pitchFamily="34" charset="0"/>
              <a:buChar char="•"/>
            </a:pPr>
            <a:r>
              <a:rPr lang="en-SE" sz="1600" b="1" dirty="0"/>
              <a:t>Every time step</a:t>
            </a:r>
            <a:r>
              <a:rPr lang="en-SE" sz="1600" dirty="0"/>
              <a:t>, the given term </a:t>
            </a:r>
            <a:r>
              <a:rPr lang="en-SE" sz="1600" b="1" i="1" dirty="0"/>
              <a:t>b</a:t>
            </a:r>
            <a:r>
              <a:rPr lang="en-SE" sz="1600" b="1" dirty="0"/>
              <a:t> is updated </a:t>
            </a:r>
            <a:r>
              <a:rPr lang="en-SE" sz="1600" dirty="0"/>
              <a:t>to take account for the effect of </a:t>
            </a:r>
            <a:r>
              <a:rPr lang="en-SE" sz="1600" b="1" dirty="0"/>
              <a:t>interaction between boreholes</a:t>
            </a:r>
            <a:r>
              <a:rPr lang="en-SE" sz="1600" dirty="0"/>
              <a:t>.</a:t>
            </a:r>
          </a:p>
          <a:p>
            <a:pPr marL="285750" indent="-285750">
              <a:buFont typeface="Arial" panose="020B0604020202020204" pitchFamily="34" charset="0"/>
              <a:buChar char="•"/>
            </a:pPr>
            <a:r>
              <a:rPr lang="en-SE" sz="1600" b="1" dirty="0"/>
              <a:t>The update of </a:t>
            </a:r>
            <a:r>
              <a:rPr lang="en-SE" sz="1600" b="1" i="1" dirty="0"/>
              <a:t>b</a:t>
            </a:r>
            <a:r>
              <a:rPr lang="en-SE" sz="1600" b="1" dirty="0"/>
              <a:t> is the costly operation.</a:t>
            </a:r>
            <a:endParaRPr lang="en-SE" sz="1600" b="1" i="1" dirty="0"/>
          </a:p>
        </p:txBody>
      </p:sp>
      <p:sp>
        <p:nvSpPr>
          <p:cNvPr id="24" name="TextBox 23">
            <a:extLst>
              <a:ext uri="{FF2B5EF4-FFF2-40B4-BE49-F238E27FC236}">
                <a16:creationId xmlns:a16="http://schemas.microsoft.com/office/drawing/2014/main" id="{78B14FC5-403B-215F-C4B1-EEDF00387A91}"/>
              </a:ext>
            </a:extLst>
          </p:cNvPr>
          <p:cNvSpPr txBox="1"/>
          <p:nvPr/>
        </p:nvSpPr>
        <p:spPr>
          <a:xfrm>
            <a:off x="517563" y="6088559"/>
            <a:ext cx="11156873" cy="769441"/>
          </a:xfrm>
          <a:prstGeom prst="rect">
            <a:avLst/>
          </a:prstGeom>
          <a:noFill/>
        </p:spPr>
        <p:txBody>
          <a:bodyPr wrap="square" rtlCol="0">
            <a:spAutoFit/>
          </a:bodyPr>
          <a:lstStyle/>
          <a:p>
            <a:r>
              <a:rPr lang="en-SE" sz="2200" i="1" dirty="0"/>
              <a:t>Large part of this work has been making the computation of b faster and with better scaling properties as the problem size increases</a:t>
            </a:r>
          </a:p>
        </p:txBody>
      </p:sp>
    </p:spTree>
    <p:extLst>
      <p:ext uri="{BB962C8B-B14F-4D97-AF65-F5344CB8AC3E}">
        <p14:creationId xmlns:p14="http://schemas.microsoft.com/office/powerpoint/2010/main" val="308210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27369F9-38C6-2230-C4E2-65F8D99A41F2}"/>
              </a:ext>
            </a:extLst>
          </p:cNvPr>
          <p:cNvSpPr/>
          <p:nvPr/>
        </p:nvSpPr>
        <p:spPr>
          <a:xfrm>
            <a:off x="7378871" y="2836292"/>
            <a:ext cx="4602903" cy="291904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itle 1">
            <a:extLst>
              <a:ext uri="{FF2B5EF4-FFF2-40B4-BE49-F238E27FC236}">
                <a16:creationId xmlns:a16="http://schemas.microsoft.com/office/drawing/2014/main" id="{31053017-266A-1B44-2FA5-F4DF7BAA38E3}"/>
              </a:ext>
            </a:extLst>
          </p:cNvPr>
          <p:cNvSpPr>
            <a:spLocks noGrp="1"/>
          </p:cNvSpPr>
          <p:nvPr>
            <p:ph type="title"/>
          </p:nvPr>
        </p:nvSpPr>
        <p:spPr>
          <a:xfrm>
            <a:off x="1201737" y="267512"/>
            <a:ext cx="10990263" cy="568412"/>
          </a:xfrm>
        </p:spPr>
        <p:txBody>
          <a:bodyPr/>
          <a:lstStyle/>
          <a:p>
            <a:r>
              <a:rPr lang="en-SE" dirty="0"/>
              <a:t>Simulation example</a:t>
            </a:r>
          </a:p>
        </p:txBody>
      </p:sp>
      <p:sp>
        <p:nvSpPr>
          <p:cNvPr id="3" name="Content Placeholder 2">
            <a:extLst>
              <a:ext uri="{FF2B5EF4-FFF2-40B4-BE49-F238E27FC236}">
                <a16:creationId xmlns:a16="http://schemas.microsoft.com/office/drawing/2014/main" id="{F499C38E-991A-CF5A-CD72-99408911D806}"/>
              </a:ext>
            </a:extLst>
          </p:cNvPr>
          <p:cNvSpPr>
            <a:spLocks noGrp="1"/>
          </p:cNvSpPr>
          <p:nvPr>
            <p:ph idx="1"/>
          </p:nvPr>
        </p:nvSpPr>
        <p:spPr>
          <a:xfrm>
            <a:off x="7436758" y="2925944"/>
            <a:ext cx="4602903" cy="2639072"/>
          </a:xfrm>
        </p:spPr>
        <p:txBody>
          <a:bodyPr/>
          <a:lstStyle/>
          <a:p>
            <a:pPr marL="0" indent="0">
              <a:buNone/>
            </a:pPr>
            <a:endParaRPr lang="en-SE" sz="1600" b="1" dirty="0"/>
          </a:p>
          <a:p>
            <a:r>
              <a:rPr lang="en-SE" sz="1600" b="1" dirty="0"/>
              <a:t>Charging Tin = 90 °C </a:t>
            </a:r>
            <a:r>
              <a:rPr lang="en-SE" sz="1600" dirty="0"/>
              <a:t>circulating </a:t>
            </a:r>
            <a:r>
              <a:rPr lang="en-SE" sz="1600" b="1" dirty="0"/>
              <a:t>from inner to outer </a:t>
            </a:r>
            <a:r>
              <a:rPr lang="en-SE" sz="1600" dirty="0"/>
              <a:t>borehole. Injection period is 6 month/year.</a:t>
            </a:r>
          </a:p>
          <a:p>
            <a:r>
              <a:rPr lang="en-SE" sz="1600" b="1" dirty="0"/>
              <a:t>Extraction Tin = 55 °C </a:t>
            </a:r>
            <a:r>
              <a:rPr lang="en-SE" sz="1600" dirty="0"/>
              <a:t>circulating </a:t>
            </a:r>
            <a:r>
              <a:rPr lang="en-SE" sz="1600" b="1" dirty="0"/>
              <a:t>from outer to inner </a:t>
            </a:r>
            <a:r>
              <a:rPr lang="en-SE" sz="1600" dirty="0"/>
              <a:t>boreholes. Extraction period is 6 month/year</a:t>
            </a:r>
          </a:p>
          <a:p>
            <a:r>
              <a:rPr lang="en-SE" sz="1600" dirty="0"/>
              <a:t>We show </a:t>
            </a:r>
            <a:r>
              <a:rPr lang="en-SE" sz="1600" b="1" dirty="0"/>
              <a:t>temperature</a:t>
            </a:r>
            <a:r>
              <a:rPr lang="en-SE" sz="1600" dirty="0"/>
              <a:t> and </a:t>
            </a:r>
            <a:r>
              <a:rPr lang="en-SE" sz="1600" b="1" dirty="0"/>
              <a:t>heat extraction per meter.</a:t>
            </a:r>
          </a:p>
          <a:p>
            <a:pPr marL="0" indent="0">
              <a:buNone/>
            </a:pPr>
            <a:endParaRPr lang="en-SE" sz="1600" b="1" dirty="0"/>
          </a:p>
          <a:p>
            <a:pPr marL="0" indent="0">
              <a:buNone/>
            </a:pPr>
            <a:endParaRPr lang="en-SE" sz="1600" b="1" dirty="0"/>
          </a:p>
        </p:txBody>
      </p:sp>
      <p:pic>
        <p:nvPicPr>
          <p:cNvPr id="4" name="Picture 3" descr="A maze with dots and lines&#10;&#10;Description automatically generated">
            <a:extLst>
              <a:ext uri="{FF2B5EF4-FFF2-40B4-BE49-F238E27FC236}">
                <a16:creationId xmlns:a16="http://schemas.microsoft.com/office/drawing/2014/main" id="{B9A9385C-0A96-001B-6C35-01557368FE64}"/>
              </a:ext>
            </a:extLst>
          </p:cNvPr>
          <p:cNvPicPr>
            <a:picLocks noChangeAspect="1"/>
          </p:cNvPicPr>
          <p:nvPr/>
        </p:nvPicPr>
        <p:blipFill>
          <a:blip r:embed="rId2"/>
          <a:srcRect l="14362" t="4836" r="13361" b="3470"/>
          <a:stretch/>
        </p:blipFill>
        <p:spPr>
          <a:xfrm>
            <a:off x="9316850" y="1"/>
            <a:ext cx="2875150" cy="2735618"/>
          </a:xfrm>
          <a:prstGeom prst="rect">
            <a:avLst/>
          </a:prstGeom>
        </p:spPr>
      </p:pic>
      <p:pic>
        <p:nvPicPr>
          <p:cNvPr id="5" name="Picture 4" descr="A graph showing different types of temperature&#10;&#10;Description automatically generated">
            <a:extLst>
              <a:ext uri="{FF2B5EF4-FFF2-40B4-BE49-F238E27FC236}">
                <a16:creationId xmlns:a16="http://schemas.microsoft.com/office/drawing/2014/main" id="{2BCA0638-6030-11CB-0921-1841F259B6C7}"/>
              </a:ext>
            </a:extLst>
          </p:cNvPr>
          <p:cNvPicPr>
            <a:picLocks noChangeAspect="1"/>
          </p:cNvPicPr>
          <p:nvPr/>
        </p:nvPicPr>
        <p:blipFill>
          <a:blip r:embed="rId3"/>
          <a:stretch>
            <a:fillRect/>
          </a:stretch>
        </p:blipFill>
        <p:spPr>
          <a:xfrm>
            <a:off x="0" y="2271042"/>
            <a:ext cx="7284420" cy="4552762"/>
          </a:xfrm>
          <a:prstGeom prst="rect">
            <a:avLst/>
          </a:prstGeom>
        </p:spPr>
      </p:pic>
      <p:sp>
        <p:nvSpPr>
          <p:cNvPr id="6" name="TextBox 5">
            <a:extLst>
              <a:ext uri="{FF2B5EF4-FFF2-40B4-BE49-F238E27FC236}">
                <a16:creationId xmlns:a16="http://schemas.microsoft.com/office/drawing/2014/main" id="{134CE880-77FE-556E-F69C-4EF027C21239}"/>
              </a:ext>
            </a:extLst>
          </p:cNvPr>
          <p:cNvSpPr txBox="1"/>
          <p:nvPr/>
        </p:nvSpPr>
        <p:spPr>
          <a:xfrm>
            <a:off x="6696868" y="307354"/>
            <a:ext cx="2705988" cy="1631216"/>
          </a:xfrm>
          <a:prstGeom prst="rect">
            <a:avLst/>
          </a:prstGeom>
          <a:noFill/>
        </p:spPr>
        <p:txBody>
          <a:bodyPr wrap="square" rtlCol="0">
            <a:spAutoFit/>
          </a:bodyPr>
          <a:lstStyle/>
          <a:p>
            <a:r>
              <a:rPr lang="en-SE" sz="1600" b="1" dirty="0"/>
              <a:t>Configuration</a:t>
            </a:r>
            <a:r>
              <a:rPr lang="en-SE" sz="1400" b="1" dirty="0"/>
              <a:t> </a:t>
            </a:r>
            <a:endParaRPr lang="en-SE" sz="1400" dirty="0"/>
          </a:p>
          <a:p>
            <a:r>
              <a:rPr lang="en-SE" sz="1400" dirty="0"/>
              <a:t>U-pipe in series</a:t>
            </a:r>
          </a:p>
          <a:p>
            <a:r>
              <a:rPr lang="en-SE" sz="1400" dirty="0"/>
              <a:t>Borehole </a:t>
            </a:r>
            <a:r>
              <a:rPr lang="sv-SE" sz="1400" dirty="0" err="1"/>
              <a:t>length</a:t>
            </a:r>
            <a:r>
              <a:rPr lang="sv-SE" sz="1400" dirty="0"/>
              <a:t> </a:t>
            </a:r>
            <a:r>
              <a:rPr lang="en-SE" sz="1400" dirty="0"/>
              <a:t>75 m</a:t>
            </a:r>
          </a:p>
          <a:p>
            <a:r>
              <a:rPr lang="en-GB" sz="1400" dirty="0"/>
              <a:t>G</a:t>
            </a:r>
            <a:r>
              <a:rPr lang="en-SE" sz="1400" dirty="0"/>
              <a:t>round conduvtivity 3 W/m K</a:t>
            </a:r>
          </a:p>
          <a:p>
            <a:r>
              <a:rPr lang="en-GB" sz="1400" dirty="0"/>
              <a:t>F</a:t>
            </a:r>
            <a:r>
              <a:rPr lang="en-SE" sz="1400" dirty="0"/>
              <a:t>low rate 0.5 kg/s</a:t>
            </a:r>
          </a:p>
          <a:p>
            <a:r>
              <a:rPr lang="en-SE" sz="1400" dirty="0"/>
              <a:t>Adiabatic boundary condition at the surface</a:t>
            </a:r>
          </a:p>
        </p:txBody>
      </p:sp>
      <p:sp>
        <p:nvSpPr>
          <p:cNvPr id="7" name="TextBox 6">
            <a:extLst>
              <a:ext uri="{FF2B5EF4-FFF2-40B4-BE49-F238E27FC236}">
                <a16:creationId xmlns:a16="http://schemas.microsoft.com/office/drawing/2014/main" id="{6D27718C-7F78-8642-B73C-709A16F6C0BD}"/>
              </a:ext>
            </a:extLst>
          </p:cNvPr>
          <p:cNvSpPr txBox="1"/>
          <p:nvPr/>
        </p:nvSpPr>
        <p:spPr>
          <a:xfrm>
            <a:off x="7284420" y="6042212"/>
            <a:ext cx="4907580" cy="769441"/>
          </a:xfrm>
          <a:prstGeom prst="rect">
            <a:avLst/>
          </a:prstGeom>
          <a:noFill/>
        </p:spPr>
        <p:txBody>
          <a:bodyPr wrap="square" rtlCol="0">
            <a:spAutoFit/>
          </a:bodyPr>
          <a:lstStyle/>
          <a:p>
            <a:r>
              <a:rPr lang="en-SE" sz="2200" dirty="0"/>
              <a:t>We compare </a:t>
            </a:r>
            <a:r>
              <a:rPr lang="en-SE" sz="2200" b="1" dirty="0"/>
              <a:t>continous </a:t>
            </a:r>
            <a:r>
              <a:rPr lang="en-SE" sz="2200" dirty="0"/>
              <a:t>exchange, with </a:t>
            </a:r>
            <a:r>
              <a:rPr lang="en-SE" sz="2200" b="1" dirty="0"/>
              <a:t>intermittent</a:t>
            </a:r>
            <a:r>
              <a:rPr lang="en-SE" sz="2200" dirty="0"/>
              <a:t> exchange </a:t>
            </a:r>
            <a:r>
              <a:rPr lang="en-SE" dirty="0"/>
              <a:t> </a:t>
            </a:r>
          </a:p>
        </p:txBody>
      </p:sp>
      <p:sp>
        <p:nvSpPr>
          <p:cNvPr id="9" name="TextBox 8">
            <a:extLst>
              <a:ext uri="{FF2B5EF4-FFF2-40B4-BE49-F238E27FC236}">
                <a16:creationId xmlns:a16="http://schemas.microsoft.com/office/drawing/2014/main" id="{118A00FB-0010-5857-2EF9-F8077FF437F2}"/>
              </a:ext>
            </a:extLst>
          </p:cNvPr>
          <p:cNvSpPr txBox="1"/>
          <p:nvPr/>
        </p:nvSpPr>
        <p:spPr>
          <a:xfrm>
            <a:off x="776201" y="1385331"/>
            <a:ext cx="4924187" cy="646331"/>
          </a:xfrm>
          <a:prstGeom prst="rect">
            <a:avLst/>
          </a:prstGeom>
          <a:noFill/>
        </p:spPr>
        <p:txBody>
          <a:bodyPr wrap="square" rtlCol="0">
            <a:spAutoFit/>
          </a:bodyPr>
          <a:lstStyle/>
          <a:p>
            <a:r>
              <a:rPr lang="en-SE" b="1" dirty="0">
                <a:solidFill>
                  <a:srgbClr val="004791"/>
                </a:solidFill>
              </a:rPr>
              <a:t>Why do we need detailed models?</a:t>
            </a:r>
          </a:p>
          <a:p>
            <a:r>
              <a:rPr lang="en-SE" b="1" dirty="0">
                <a:solidFill>
                  <a:srgbClr val="004791"/>
                </a:solidFill>
              </a:rPr>
              <a:t>Why do we need high time resolution?</a:t>
            </a:r>
          </a:p>
        </p:txBody>
      </p:sp>
      <p:pic>
        <p:nvPicPr>
          <p:cNvPr id="10" name="Picture 9" descr="A maze with dots and lines&#10;&#10;Description automatically generated">
            <a:extLst>
              <a:ext uri="{FF2B5EF4-FFF2-40B4-BE49-F238E27FC236}">
                <a16:creationId xmlns:a16="http://schemas.microsoft.com/office/drawing/2014/main" id="{152F5C0B-DDFE-15C1-E829-A82738BD1945}"/>
              </a:ext>
            </a:extLst>
          </p:cNvPr>
          <p:cNvPicPr>
            <a:picLocks noChangeAspect="1"/>
          </p:cNvPicPr>
          <p:nvPr/>
        </p:nvPicPr>
        <p:blipFill>
          <a:blip r:embed="rId2"/>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48888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2BC7-FA3E-FEF2-BB00-0FC53459A288}"/>
              </a:ext>
            </a:extLst>
          </p:cNvPr>
          <p:cNvSpPr>
            <a:spLocks noGrp="1"/>
          </p:cNvSpPr>
          <p:nvPr>
            <p:ph type="title"/>
          </p:nvPr>
        </p:nvSpPr>
        <p:spPr>
          <a:xfrm>
            <a:off x="1331451" y="308525"/>
            <a:ext cx="10990263" cy="568412"/>
          </a:xfrm>
        </p:spPr>
        <p:txBody>
          <a:bodyPr/>
          <a:lstStyle/>
          <a:p>
            <a:r>
              <a:rPr lang="en-SE" dirty="0"/>
              <a:t>Long term operation</a:t>
            </a:r>
          </a:p>
        </p:txBody>
      </p:sp>
      <p:pic>
        <p:nvPicPr>
          <p:cNvPr id="19" name="Picture 18" descr="A graph showing different types of temperature&#10;&#10;Description automatically generated">
            <a:extLst>
              <a:ext uri="{FF2B5EF4-FFF2-40B4-BE49-F238E27FC236}">
                <a16:creationId xmlns:a16="http://schemas.microsoft.com/office/drawing/2014/main" id="{577703DF-733E-685F-2FD6-30D7645F2B68}"/>
              </a:ext>
            </a:extLst>
          </p:cNvPr>
          <p:cNvPicPr>
            <a:picLocks noChangeAspect="1"/>
          </p:cNvPicPr>
          <p:nvPr/>
        </p:nvPicPr>
        <p:blipFill>
          <a:blip r:embed="rId2"/>
          <a:stretch>
            <a:fillRect/>
          </a:stretch>
        </p:blipFill>
        <p:spPr>
          <a:xfrm>
            <a:off x="47768" y="3057282"/>
            <a:ext cx="6137421" cy="3835888"/>
          </a:xfrm>
          <a:prstGeom prst="rect">
            <a:avLst/>
          </a:prstGeom>
        </p:spPr>
      </p:pic>
      <p:pic>
        <p:nvPicPr>
          <p:cNvPr id="21" name="Picture 20" descr="A graph showing different types of temperature&#10;&#10;Description automatically generated">
            <a:extLst>
              <a:ext uri="{FF2B5EF4-FFF2-40B4-BE49-F238E27FC236}">
                <a16:creationId xmlns:a16="http://schemas.microsoft.com/office/drawing/2014/main" id="{2C3CD0BB-2FD3-E6A2-2C32-77BA267B5CA5}"/>
              </a:ext>
            </a:extLst>
          </p:cNvPr>
          <p:cNvPicPr>
            <a:picLocks noChangeAspect="1"/>
          </p:cNvPicPr>
          <p:nvPr/>
        </p:nvPicPr>
        <p:blipFill>
          <a:blip r:embed="rId3"/>
          <a:stretch>
            <a:fillRect/>
          </a:stretch>
        </p:blipFill>
        <p:spPr>
          <a:xfrm>
            <a:off x="6185188" y="3127539"/>
            <a:ext cx="6006811" cy="3754257"/>
          </a:xfrm>
          <a:prstGeom prst="rect">
            <a:avLst/>
          </a:prstGeom>
        </p:spPr>
      </p:pic>
      <p:sp>
        <p:nvSpPr>
          <p:cNvPr id="27" name="TextBox 26">
            <a:extLst>
              <a:ext uri="{FF2B5EF4-FFF2-40B4-BE49-F238E27FC236}">
                <a16:creationId xmlns:a16="http://schemas.microsoft.com/office/drawing/2014/main" id="{9479E424-6E25-BDC4-78C2-D1170A238922}"/>
              </a:ext>
            </a:extLst>
          </p:cNvPr>
          <p:cNvSpPr txBox="1"/>
          <p:nvPr/>
        </p:nvSpPr>
        <p:spPr>
          <a:xfrm>
            <a:off x="2172460" y="2815660"/>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28" name="TextBox 27">
            <a:extLst>
              <a:ext uri="{FF2B5EF4-FFF2-40B4-BE49-F238E27FC236}">
                <a16:creationId xmlns:a16="http://schemas.microsoft.com/office/drawing/2014/main" id="{BB76D625-011D-39F7-5A4E-DA71064B70F0}"/>
              </a:ext>
            </a:extLst>
          </p:cNvPr>
          <p:cNvSpPr txBox="1"/>
          <p:nvPr/>
        </p:nvSpPr>
        <p:spPr>
          <a:xfrm>
            <a:off x="8309881" y="2850686"/>
            <a:ext cx="2870497" cy="369332"/>
          </a:xfrm>
          <a:prstGeom prst="rect">
            <a:avLst/>
          </a:prstGeom>
          <a:noFill/>
        </p:spPr>
        <p:txBody>
          <a:bodyPr wrap="square" rtlCol="0">
            <a:spAutoFit/>
          </a:bodyPr>
          <a:lstStyle/>
          <a:p>
            <a:r>
              <a:rPr lang="en-SE" b="1" dirty="0">
                <a:solidFill>
                  <a:srgbClr val="004791"/>
                </a:solidFill>
              </a:rPr>
              <a:t>Intermittent exchange</a:t>
            </a:r>
          </a:p>
        </p:txBody>
      </p:sp>
      <p:sp>
        <p:nvSpPr>
          <p:cNvPr id="29" name="TextBox 28">
            <a:extLst>
              <a:ext uri="{FF2B5EF4-FFF2-40B4-BE49-F238E27FC236}">
                <a16:creationId xmlns:a16="http://schemas.microsoft.com/office/drawing/2014/main" id="{70F11A29-2987-2F67-7A2A-3FEE8CB7F2FD}"/>
              </a:ext>
            </a:extLst>
          </p:cNvPr>
          <p:cNvSpPr txBox="1"/>
          <p:nvPr/>
        </p:nvSpPr>
        <p:spPr>
          <a:xfrm>
            <a:off x="760237" y="1185462"/>
            <a:ext cx="8253134"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Intermittent exchange: </a:t>
            </a:r>
            <a:r>
              <a:rPr lang="en-US" b="1" dirty="0"/>
              <a:t>only 12 hours of circulation per day.</a:t>
            </a:r>
          </a:p>
          <a:p>
            <a:pPr marL="285750" indent="-285750">
              <a:buFont typeface="Arial" panose="020B0604020202020204" pitchFamily="34" charset="0"/>
              <a:buChar char="•"/>
            </a:pPr>
            <a:r>
              <a:rPr lang="en-US" dirty="0"/>
              <a:t>The </a:t>
            </a:r>
            <a:r>
              <a:rPr lang="en-US" b="1" dirty="0"/>
              <a:t>simulations below are hourly.</a:t>
            </a:r>
          </a:p>
          <a:p>
            <a:pPr marL="285750" indent="-285750">
              <a:buFont typeface="Arial" panose="020B0604020202020204" pitchFamily="34" charset="0"/>
              <a:buChar char="•"/>
            </a:pPr>
            <a:r>
              <a:rPr lang="en-US" dirty="0"/>
              <a:t>To display 10 years, </a:t>
            </a:r>
            <a:r>
              <a:rPr lang="en-US" b="1" dirty="0"/>
              <a:t>we show daily average </a:t>
            </a:r>
            <a:r>
              <a:rPr lang="en-US" dirty="0"/>
              <a:t>temperatures and heat rates</a:t>
            </a:r>
            <a:r>
              <a:rPr lang="en-US" b="1" dirty="0"/>
              <a:t>.</a:t>
            </a:r>
            <a:endParaRPr lang="en-US" dirty="0"/>
          </a:p>
        </p:txBody>
      </p:sp>
      <p:sp>
        <p:nvSpPr>
          <p:cNvPr id="32" name="TextBox 31">
            <a:extLst>
              <a:ext uri="{FF2B5EF4-FFF2-40B4-BE49-F238E27FC236}">
                <a16:creationId xmlns:a16="http://schemas.microsoft.com/office/drawing/2014/main" id="{84DD02F8-7D6C-E4C9-338A-4DD121163B0E}"/>
              </a:ext>
            </a:extLst>
          </p:cNvPr>
          <p:cNvSpPr txBox="1"/>
          <p:nvPr/>
        </p:nvSpPr>
        <p:spPr>
          <a:xfrm>
            <a:off x="3998390" y="4648070"/>
            <a:ext cx="1931393" cy="492443"/>
          </a:xfrm>
          <a:prstGeom prst="rect">
            <a:avLst/>
          </a:prstGeom>
          <a:noFill/>
        </p:spPr>
        <p:txBody>
          <a:bodyPr wrap="square">
            <a:spAutoFit/>
          </a:bodyPr>
          <a:lstStyle/>
          <a:p>
            <a:r>
              <a:rPr lang="en-US" sz="1300" b="1" dirty="0">
                <a:solidFill>
                  <a:srgbClr val="C00000"/>
                </a:solidFill>
              </a:rPr>
              <a:t>Higher overall heat exchanged</a:t>
            </a:r>
            <a:endParaRPr lang="en-SE" sz="1300" dirty="0">
              <a:solidFill>
                <a:srgbClr val="C00000"/>
              </a:solidFill>
            </a:endParaRPr>
          </a:p>
        </p:txBody>
      </p:sp>
      <p:sp>
        <p:nvSpPr>
          <p:cNvPr id="33" name="TextBox 32">
            <a:extLst>
              <a:ext uri="{FF2B5EF4-FFF2-40B4-BE49-F238E27FC236}">
                <a16:creationId xmlns:a16="http://schemas.microsoft.com/office/drawing/2014/main" id="{9FAEBCD6-3DF1-518D-0F90-B49922513631}"/>
              </a:ext>
            </a:extLst>
          </p:cNvPr>
          <p:cNvSpPr txBox="1"/>
          <p:nvPr/>
        </p:nvSpPr>
        <p:spPr>
          <a:xfrm>
            <a:off x="9405151" y="4648070"/>
            <a:ext cx="2739081" cy="492443"/>
          </a:xfrm>
          <a:prstGeom prst="rect">
            <a:avLst/>
          </a:prstGeom>
          <a:noFill/>
        </p:spPr>
        <p:txBody>
          <a:bodyPr wrap="square">
            <a:spAutoFit/>
          </a:bodyPr>
          <a:lstStyle/>
          <a:p>
            <a:r>
              <a:rPr lang="en-US" sz="1300" b="1" dirty="0">
                <a:solidFill>
                  <a:srgbClr val="004791"/>
                </a:solidFill>
              </a:rPr>
              <a:t>Higher heat injection ratio in the center of the storage</a:t>
            </a:r>
            <a:endParaRPr lang="en-SE" sz="1300" dirty="0">
              <a:solidFill>
                <a:srgbClr val="004791"/>
              </a:solidFill>
            </a:endParaRPr>
          </a:p>
        </p:txBody>
      </p:sp>
      <p:sp>
        <p:nvSpPr>
          <p:cNvPr id="34" name="TextBox 33">
            <a:extLst>
              <a:ext uri="{FF2B5EF4-FFF2-40B4-BE49-F238E27FC236}">
                <a16:creationId xmlns:a16="http://schemas.microsoft.com/office/drawing/2014/main" id="{92F84CB6-0D77-0BA9-AB1D-785798754B1C}"/>
              </a:ext>
            </a:extLst>
          </p:cNvPr>
          <p:cNvSpPr txBox="1"/>
          <p:nvPr/>
        </p:nvSpPr>
        <p:spPr>
          <a:xfrm>
            <a:off x="9405151" y="4118801"/>
            <a:ext cx="2001404" cy="292388"/>
          </a:xfrm>
          <a:prstGeom prst="rect">
            <a:avLst/>
          </a:prstGeom>
          <a:noFill/>
        </p:spPr>
        <p:txBody>
          <a:bodyPr wrap="square">
            <a:spAutoFit/>
          </a:bodyPr>
          <a:lstStyle/>
          <a:p>
            <a:r>
              <a:rPr lang="en-US" sz="1300" b="1" dirty="0">
                <a:solidFill>
                  <a:srgbClr val="004791"/>
                </a:solidFill>
              </a:rPr>
              <a:t>Higher stratification</a:t>
            </a:r>
            <a:endParaRPr lang="en-SE" sz="1300" dirty="0">
              <a:solidFill>
                <a:srgbClr val="004791"/>
              </a:solidFill>
            </a:endParaRPr>
          </a:p>
        </p:txBody>
      </p:sp>
      <p:pic>
        <p:nvPicPr>
          <p:cNvPr id="35" name="Picture 34" descr="A maze with dots and lines&#10;&#10;Description automatically generated">
            <a:extLst>
              <a:ext uri="{FF2B5EF4-FFF2-40B4-BE49-F238E27FC236}">
                <a16:creationId xmlns:a16="http://schemas.microsoft.com/office/drawing/2014/main" id="{40C27277-C52B-8FA4-5DBB-FDF0F685631F}"/>
              </a:ext>
            </a:extLst>
          </p:cNvPr>
          <p:cNvPicPr>
            <a:picLocks noChangeAspect="1"/>
          </p:cNvPicPr>
          <p:nvPr/>
        </p:nvPicPr>
        <p:blipFill>
          <a:blip r:embed="rId4"/>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376375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Picture 30" descr="A graph showing different colored lines&#10;&#10;Description automatically generated">
            <a:extLst>
              <a:ext uri="{FF2B5EF4-FFF2-40B4-BE49-F238E27FC236}">
                <a16:creationId xmlns:a16="http://schemas.microsoft.com/office/drawing/2014/main" id="{3170F0DB-35FF-5EFD-A73A-8B4B2B13F9BB}"/>
              </a:ext>
            </a:extLst>
          </p:cNvPr>
          <p:cNvPicPr>
            <a:picLocks noChangeAspect="1"/>
          </p:cNvPicPr>
          <p:nvPr/>
        </p:nvPicPr>
        <p:blipFill>
          <a:blip r:embed="rId2"/>
          <a:stretch>
            <a:fillRect/>
          </a:stretch>
        </p:blipFill>
        <p:spPr>
          <a:xfrm>
            <a:off x="40202" y="3027674"/>
            <a:ext cx="6128522" cy="3830326"/>
          </a:xfrm>
          <a:prstGeom prst="rect">
            <a:avLst/>
          </a:prstGeom>
        </p:spPr>
      </p:pic>
      <p:pic>
        <p:nvPicPr>
          <p:cNvPr id="35" name="Picture 34" descr="A graph showing different types of temperature&#10;&#10;Description automatically generated with medium confidence">
            <a:extLst>
              <a:ext uri="{FF2B5EF4-FFF2-40B4-BE49-F238E27FC236}">
                <a16:creationId xmlns:a16="http://schemas.microsoft.com/office/drawing/2014/main" id="{30EDC871-A3A5-57C2-F6AF-9BA3DDC0A175}"/>
              </a:ext>
            </a:extLst>
          </p:cNvPr>
          <p:cNvPicPr>
            <a:picLocks noChangeAspect="1"/>
          </p:cNvPicPr>
          <p:nvPr/>
        </p:nvPicPr>
        <p:blipFill>
          <a:blip r:embed="rId3"/>
          <a:stretch>
            <a:fillRect/>
          </a:stretch>
        </p:blipFill>
        <p:spPr>
          <a:xfrm>
            <a:off x="6096000" y="3060568"/>
            <a:ext cx="6128521" cy="3830326"/>
          </a:xfrm>
          <a:prstGeom prst="rect">
            <a:avLst/>
          </a:prstGeom>
        </p:spPr>
      </p:pic>
      <p:sp>
        <p:nvSpPr>
          <p:cNvPr id="2" name="Title 1">
            <a:extLst>
              <a:ext uri="{FF2B5EF4-FFF2-40B4-BE49-F238E27FC236}">
                <a16:creationId xmlns:a16="http://schemas.microsoft.com/office/drawing/2014/main" id="{A2ACE5E3-526E-7834-89C9-CFA04649D0E5}"/>
              </a:ext>
            </a:extLst>
          </p:cNvPr>
          <p:cNvSpPr>
            <a:spLocks noGrp="1"/>
          </p:cNvSpPr>
          <p:nvPr>
            <p:ph type="title"/>
          </p:nvPr>
        </p:nvSpPr>
        <p:spPr>
          <a:xfrm>
            <a:off x="1148263" y="182965"/>
            <a:ext cx="8347378" cy="920365"/>
          </a:xfrm>
        </p:spPr>
        <p:txBody>
          <a:bodyPr/>
          <a:lstStyle/>
          <a:p>
            <a:r>
              <a:rPr lang="en-US" dirty="0"/>
              <a:t>Week at the beginning of injection season</a:t>
            </a:r>
            <a:endParaRPr lang="en-SE" dirty="0"/>
          </a:p>
        </p:txBody>
      </p:sp>
      <p:sp>
        <p:nvSpPr>
          <p:cNvPr id="9" name="TextBox 8">
            <a:extLst>
              <a:ext uri="{FF2B5EF4-FFF2-40B4-BE49-F238E27FC236}">
                <a16:creationId xmlns:a16="http://schemas.microsoft.com/office/drawing/2014/main" id="{C67659DA-ED20-FD5F-12D3-62936CB99A77}"/>
              </a:ext>
            </a:extLst>
          </p:cNvPr>
          <p:cNvSpPr txBox="1"/>
          <p:nvPr/>
        </p:nvSpPr>
        <p:spPr>
          <a:xfrm>
            <a:off x="2172460" y="2766660"/>
            <a:ext cx="2312894" cy="369332"/>
          </a:xfrm>
          <a:prstGeom prst="rect">
            <a:avLst/>
          </a:prstGeom>
          <a:noFill/>
        </p:spPr>
        <p:txBody>
          <a:bodyPr wrap="square" rtlCol="0">
            <a:spAutoFit/>
          </a:bodyPr>
          <a:lstStyle/>
          <a:p>
            <a:r>
              <a:rPr lang="en-SE" b="1" dirty="0">
                <a:solidFill>
                  <a:srgbClr val="C00000"/>
                </a:solidFill>
              </a:rPr>
              <a:t>Constant exchange</a:t>
            </a:r>
          </a:p>
        </p:txBody>
      </p:sp>
      <p:sp>
        <p:nvSpPr>
          <p:cNvPr id="10" name="TextBox 9">
            <a:extLst>
              <a:ext uri="{FF2B5EF4-FFF2-40B4-BE49-F238E27FC236}">
                <a16:creationId xmlns:a16="http://schemas.microsoft.com/office/drawing/2014/main" id="{E97316FE-4176-4E42-B423-9FF28C01E1B9}"/>
              </a:ext>
            </a:extLst>
          </p:cNvPr>
          <p:cNvSpPr txBox="1"/>
          <p:nvPr/>
        </p:nvSpPr>
        <p:spPr>
          <a:xfrm>
            <a:off x="8272587" y="2812380"/>
            <a:ext cx="2870497" cy="369332"/>
          </a:xfrm>
          <a:prstGeom prst="rect">
            <a:avLst/>
          </a:prstGeom>
          <a:noFill/>
        </p:spPr>
        <p:txBody>
          <a:bodyPr wrap="square" rtlCol="0">
            <a:spAutoFit/>
          </a:bodyPr>
          <a:lstStyle/>
          <a:p>
            <a:r>
              <a:rPr lang="en-SE" b="1" dirty="0">
                <a:solidFill>
                  <a:srgbClr val="004791"/>
                </a:solidFill>
              </a:rPr>
              <a:t>Intermittent exchange</a:t>
            </a:r>
          </a:p>
        </p:txBody>
      </p:sp>
      <p:sp>
        <p:nvSpPr>
          <p:cNvPr id="13" name="TextBox 12">
            <a:extLst>
              <a:ext uri="{FF2B5EF4-FFF2-40B4-BE49-F238E27FC236}">
                <a16:creationId xmlns:a16="http://schemas.microsoft.com/office/drawing/2014/main" id="{75808FF0-0CAF-CBDD-4A06-F11143944F67}"/>
              </a:ext>
            </a:extLst>
          </p:cNvPr>
          <p:cNvSpPr txBox="1"/>
          <p:nvPr/>
        </p:nvSpPr>
        <p:spPr>
          <a:xfrm>
            <a:off x="548093" y="1406185"/>
            <a:ext cx="853607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Alternating </a:t>
            </a:r>
            <a:r>
              <a:rPr lang="en-US" b="1" dirty="0"/>
              <a:t>injection</a:t>
            </a:r>
            <a:r>
              <a:rPr lang="en-US" dirty="0"/>
              <a:t> and </a:t>
            </a:r>
            <a:r>
              <a:rPr lang="en-US" b="1" dirty="0"/>
              <a:t>recovery</a:t>
            </a:r>
            <a:r>
              <a:rPr lang="en-US" dirty="0"/>
              <a:t> cycles over a day.</a:t>
            </a:r>
          </a:p>
          <a:p>
            <a:pPr marL="285750" indent="-285750">
              <a:buFont typeface="Arial" panose="020B0604020202020204" pitchFamily="34" charset="0"/>
              <a:buChar char="•"/>
            </a:pPr>
            <a:r>
              <a:rPr lang="en-US" b="1" dirty="0"/>
              <a:t>Heat transfer in the rock is slow.</a:t>
            </a:r>
          </a:p>
          <a:p>
            <a:pPr marL="285750" indent="-285750">
              <a:buFont typeface="Arial" panose="020B0604020202020204" pitchFamily="34" charset="0"/>
              <a:buChar char="•"/>
            </a:pPr>
            <a:r>
              <a:rPr lang="en-US" dirty="0"/>
              <a:t>The </a:t>
            </a:r>
            <a:r>
              <a:rPr lang="en-US" b="1" dirty="0"/>
              <a:t>recovery gives time for the heat to flow </a:t>
            </a:r>
            <a:r>
              <a:rPr lang="en-US" dirty="0"/>
              <a:t>from the borehole to the surrounding rock.</a:t>
            </a:r>
          </a:p>
        </p:txBody>
      </p:sp>
      <p:sp>
        <p:nvSpPr>
          <p:cNvPr id="14" name="TextBox 13">
            <a:extLst>
              <a:ext uri="{FF2B5EF4-FFF2-40B4-BE49-F238E27FC236}">
                <a16:creationId xmlns:a16="http://schemas.microsoft.com/office/drawing/2014/main" id="{ACA4A5FA-CC8F-5E89-28AB-BC59282192F7}"/>
              </a:ext>
            </a:extLst>
          </p:cNvPr>
          <p:cNvSpPr txBox="1"/>
          <p:nvPr/>
        </p:nvSpPr>
        <p:spPr>
          <a:xfrm>
            <a:off x="6835008"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15" name="TextBox 14">
            <a:extLst>
              <a:ext uri="{FF2B5EF4-FFF2-40B4-BE49-F238E27FC236}">
                <a16:creationId xmlns:a16="http://schemas.microsoft.com/office/drawing/2014/main" id="{F6ED33AD-776C-8558-139C-85A6DFED3971}"/>
              </a:ext>
            </a:extLst>
          </p:cNvPr>
          <p:cNvSpPr txBox="1"/>
          <p:nvPr/>
        </p:nvSpPr>
        <p:spPr>
          <a:xfrm>
            <a:off x="7076954"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18" name="TextBox 17">
            <a:extLst>
              <a:ext uri="{FF2B5EF4-FFF2-40B4-BE49-F238E27FC236}">
                <a16:creationId xmlns:a16="http://schemas.microsoft.com/office/drawing/2014/main" id="{74BB7767-909F-C770-2DAA-DC46B61FF33D}"/>
              </a:ext>
            </a:extLst>
          </p:cNvPr>
          <p:cNvSpPr txBox="1"/>
          <p:nvPr/>
        </p:nvSpPr>
        <p:spPr>
          <a:xfrm>
            <a:off x="7795505"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19" name="TextBox 18">
            <a:extLst>
              <a:ext uri="{FF2B5EF4-FFF2-40B4-BE49-F238E27FC236}">
                <a16:creationId xmlns:a16="http://schemas.microsoft.com/office/drawing/2014/main" id="{3157619E-BC02-9A8C-18F3-CBE2FACE688B}"/>
              </a:ext>
            </a:extLst>
          </p:cNvPr>
          <p:cNvSpPr txBox="1"/>
          <p:nvPr/>
        </p:nvSpPr>
        <p:spPr>
          <a:xfrm>
            <a:off x="8524712"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20" name="TextBox 19">
            <a:extLst>
              <a:ext uri="{FF2B5EF4-FFF2-40B4-BE49-F238E27FC236}">
                <a16:creationId xmlns:a16="http://schemas.microsoft.com/office/drawing/2014/main" id="{4FF1D0EB-EA01-3DCE-D618-2E1CAE77A2CF}"/>
              </a:ext>
            </a:extLst>
          </p:cNvPr>
          <p:cNvSpPr txBox="1"/>
          <p:nvPr/>
        </p:nvSpPr>
        <p:spPr>
          <a:xfrm>
            <a:off x="9227765"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21" name="TextBox 20">
            <a:extLst>
              <a:ext uri="{FF2B5EF4-FFF2-40B4-BE49-F238E27FC236}">
                <a16:creationId xmlns:a16="http://schemas.microsoft.com/office/drawing/2014/main" id="{02F0AE57-FE27-4EAB-49CD-BD155219B236}"/>
              </a:ext>
            </a:extLst>
          </p:cNvPr>
          <p:cNvSpPr txBox="1"/>
          <p:nvPr/>
        </p:nvSpPr>
        <p:spPr>
          <a:xfrm>
            <a:off x="9899822"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22" name="TextBox 21">
            <a:extLst>
              <a:ext uri="{FF2B5EF4-FFF2-40B4-BE49-F238E27FC236}">
                <a16:creationId xmlns:a16="http://schemas.microsoft.com/office/drawing/2014/main" id="{63FC07F0-0659-A4F1-0DF3-BBF9D74D1574}"/>
              </a:ext>
            </a:extLst>
          </p:cNvPr>
          <p:cNvSpPr txBox="1"/>
          <p:nvPr/>
        </p:nvSpPr>
        <p:spPr>
          <a:xfrm>
            <a:off x="10633873" y="4699065"/>
            <a:ext cx="790719" cy="215444"/>
          </a:xfrm>
          <a:prstGeom prst="rect">
            <a:avLst/>
          </a:prstGeom>
          <a:noFill/>
        </p:spPr>
        <p:txBody>
          <a:bodyPr wrap="square">
            <a:spAutoFit/>
          </a:bodyPr>
          <a:lstStyle/>
          <a:p>
            <a:r>
              <a:rPr lang="en-US" sz="800" b="1" dirty="0">
                <a:solidFill>
                  <a:srgbClr val="004791"/>
                </a:solidFill>
              </a:rPr>
              <a:t>Recovery</a:t>
            </a:r>
            <a:endParaRPr lang="en-SE" sz="800" dirty="0">
              <a:solidFill>
                <a:srgbClr val="004791"/>
              </a:solidFill>
            </a:endParaRPr>
          </a:p>
        </p:txBody>
      </p:sp>
      <p:sp>
        <p:nvSpPr>
          <p:cNvPr id="23" name="TextBox 22">
            <a:extLst>
              <a:ext uri="{FF2B5EF4-FFF2-40B4-BE49-F238E27FC236}">
                <a16:creationId xmlns:a16="http://schemas.microsoft.com/office/drawing/2014/main" id="{7E26C2AF-3553-6E9A-6EF1-49044AF90348}"/>
              </a:ext>
            </a:extLst>
          </p:cNvPr>
          <p:cNvSpPr txBox="1"/>
          <p:nvPr/>
        </p:nvSpPr>
        <p:spPr>
          <a:xfrm>
            <a:off x="7597795"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24" name="TextBox 23">
            <a:extLst>
              <a:ext uri="{FF2B5EF4-FFF2-40B4-BE49-F238E27FC236}">
                <a16:creationId xmlns:a16="http://schemas.microsoft.com/office/drawing/2014/main" id="{39A39507-26EC-5BD4-2852-54138E4F2F69}"/>
              </a:ext>
            </a:extLst>
          </p:cNvPr>
          <p:cNvSpPr txBox="1"/>
          <p:nvPr/>
        </p:nvSpPr>
        <p:spPr>
          <a:xfrm>
            <a:off x="8298590"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25" name="TextBox 24">
            <a:extLst>
              <a:ext uri="{FF2B5EF4-FFF2-40B4-BE49-F238E27FC236}">
                <a16:creationId xmlns:a16="http://schemas.microsoft.com/office/drawing/2014/main" id="{0D9E44E5-6F9C-989D-B074-DD946CA89BAA}"/>
              </a:ext>
            </a:extLst>
          </p:cNvPr>
          <p:cNvSpPr txBox="1"/>
          <p:nvPr/>
        </p:nvSpPr>
        <p:spPr>
          <a:xfrm>
            <a:off x="8999385"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26" name="TextBox 25">
            <a:extLst>
              <a:ext uri="{FF2B5EF4-FFF2-40B4-BE49-F238E27FC236}">
                <a16:creationId xmlns:a16="http://schemas.microsoft.com/office/drawing/2014/main" id="{B9A89997-C3D3-528C-5EA2-164F3AD0D373}"/>
              </a:ext>
            </a:extLst>
          </p:cNvPr>
          <p:cNvSpPr txBox="1"/>
          <p:nvPr/>
        </p:nvSpPr>
        <p:spPr>
          <a:xfrm>
            <a:off x="9700180"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27" name="TextBox 26">
            <a:extLst>
              <a:ext uri="{FF2B5EF4-FFF2-40B4-BE49-F238E27FC236}">
                <a16:creationId xmlns:a16="http://schemas.microsoft.com/office/drawing/2014/main" id="{AA845BC5-886A-F099-509B-01AD3A9AB1CB}"/>
              </a:ext>
            </a:extLst>
          </p:cNvPr>
          <p:cNvSpPr txBox="1"/>
          <p:nvPr/>
        </p:nvSpPr>
        <p:spPr>
          <a:xfrm>
            <a:off x="10345220"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sp>
        <p:nvSpPr>
          <p:cNvPr id="28" name="TextBox 27">
            <a:extLst>
              <a:ext uri="{FF2B5EF4-FFF2-40B4-BE49-F238E27FC236}">
                <a16:creationId xmlns:a16="http://schemas.microsoft.com/office/drawing/2014/main" id="{A31046AB-6526-4F37-3804-3471D6FF11BE}"/>
              </a:ext>
            </a:extLst>
          </p:cNvPr>
          <p:cNvSpPr txBox="1"/>
          <p:nvPr/>
        </p:nvSpPr>
        <p:spPr>
          <a:xfrm>
            <a:off x="11077009" y="5717312"/>
            <a:ext cx="790719" cy="215444"/>
          </a:xfrm>
          <a:prstGeom prst="rect">
            <a:avLst/>
          </a:prstGeom>
          <a:noFill/>
        </p:spPr>
        <p:txBody>
          <a:bodyPr wrap="square">
            <a:spAutoFit/>
          </a:bodyPr>
          <a:lstStyle/>
          <a:p>
            <a:r>
              <a:rPr lang="en-US" sz="800" b="1" dirty="0">
                <a:solidFill>
                  <a:srgbClr val="C00000"/>
                </a:solidFill>
              </a:rPr>
              <a:t>Injection</a:t>
            </a:r>
            <a:endParaRPr lang="en-SE" sz="800" dirty="0">
              <a:solidFill>
                <a:srgbClr val="C00000"/>
              </a:solidFill>
            </a:endParaRPr>
          </a:p>
        </p:txBody>
      </p:sp>
      <p:pic>
        <p:nvPicPr>
          <p:cNvPr id="29" name="Picture 28" descr="A maze with dots and lines&#10;&#10;Description automatically generated">
            <a:extLst>
              <a:ext uri="{FF2B5EF4-FFF2-40B4-BE49-F238E27FC236}">
                <a16:creationId xmlns:a16="http://schemas.microsoft.com/office/drawing/2014/main" id="{BE3681CC-E28A-7C19-B60D-DA448BFCB95B}"/>
              </a:ext>
            </a:extLst>
          </p:cNvPr>
          <p:cNvPicPr>
            <a:picLocks noChangeAspect="1"/>
          </p:cNvPicPr>
          <p:nvPr/>
        </p:nvPicPr>
        <p:blipFill>
          <a:blip r:embed="rId4"/>
          <a:srcRect l="14362" t="4836" r="13361" b="3470"/>
          <a:stretch/>
        </p:blipFill>
        <p:spPr>
          <a:xfrm>
            <a:off x="9293627" y="0"/>
            <a:ext cx="2898373" cy="2757714"/>
          </a:xfrm>
          <a:prstGeom prst="rect">
            <a:avLst/>
          </a:prstGeom>
        </p:spPr>
      </p:pic>
    </p:spTree>
    <p:extLst>
      <p:ext uri="{BB962C8B-B14F-4D97-AF65-F5344CB8AC3E}">
        <p14:creationId xmlns:p14="http://schemas.microsoft.com/office/powerpoint/2010/main" val="3046197046"/>
      </p:ext>
    </p:extLst>
  </p:cSld>
  <p:clrMapOvr>
    <a:masterClrMapping/>
  </p:clrMapOvr>
</p:sld>
</file>

<file path=ppt/theme/theme1.xml><?xml version="1.0" encoding="utf-8"?>
<a:theme xmlns:a="http://schemas.openxmlformats.org/drawingml/2006/main" name="Office-tema">
  <a:themeElements>
    <a:clrScheme name="KTH">
      <a:dk1>
        <a:srgbClr val="000000"/>
      </a:dk1>
      <a:lt1>
        <a:srgbClr val="FFFFFF"/>
      </a:lt1>
      <a:dk2>
        <a:srgbClr val="000061"/>
      </a:dk2>
      <a:lt2>
        <a:srgbClr val="EBE5E0"/>
      </a:lt2>
      <a:accent1>
        <a:srgbClr val="004791"/>
      </a:accent1>
      <a:accent2>
        <a:srgbClr val="6198D2"/>
      </a:accent2>
      <a:accent3>
        <a:srgbClr val="000061"/>
      </a:accent3>
      <a:accent4>
        <a:srgbClr val="DEF0FF"/>
      </a:accent4>
      <a:accent5>
        <a:srgbClr val="EBE5DF"/>
      </a:accent5>
      <a:accent6>
        <a:srgbClr val="0028ED"/>
      </a:accent6>
      <a:hlink>
        <a:srgbClr val="3878C2"/>
      </a:hlink>
      <a:folHlink>
        <a:srgbClr val="004691"/>
      </a:folHlink>
    </a:clrScheme>
    <a:fontScheme name="Office">
      <a:majorFont>
        <a:latin typeface="Figtree"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igtree"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Sand">
      <a:srgbClr val="EBE5E0"/>
    </a:custClr>
    <a:custClr name="KTH blue">
      <a:srgbClr val="004791"/>
    </a:custClr>
    <a:custClr name="Sky blue">
      <a:srgbClr val="6298D2"/>
    </a:custClr>
    <a:custClr name="Navy blue">
      <a:srgbClr val="000061"/>
    </a:custClr>
    <a:custClr name="Light blue">
      <a:srgbClr val="DEF0FF"/>
    </a:custClr>
    <a:custClr name="Digital blue">
      <a:srgbClr val="0029ED"/>
    </a:custClr>
    <a:custClr name="Blank">
      <a:srgbClr val="FFFFFF"/>
    </a:custClr>
    <a:custClr name="Blank">
      <a:srgbClr val="FFFFFF"/>
    </a:custClr>
    <a:custClr name="Blank">
      <a:srgbClr val="FFFFFF"/>
    </a:custClr>
    <a:custClr name="Blank">
      <a:srgbClr val="FFFFFF"/>
    </a:custClr>
    <a:custClr name="Dark green">
      <a:srgbClr val="0D4A21"/>
    </a:custClr>
    <a:custClr name="Dark turquoise">
      <a:srgbClr val="1C434C"/>
    </a:custClr>
    <a:custClr name="Dark brick">
      <a:srgbClr val="78001A"/>
    </a:custClr>
    <a:custClr name="Dark yellow">
      <a:srgbClr val="A65900"/>
    </a:custClr>
    <a:custClr name="Dark grey">
      <a:srgbClr val="323232"/>
    </a:custClr>
    <a:custClr name="Blank">
      <a:srgbClr val="FFFFFF"/>
    </a:custClr>
    <a:custClr name="Blank">
      <a:srgbClr val="FFFFFF"/>
    </a:custClr>
    <a:custClr name="Blank">
      <a:srgbClr val="FFFFFF"/>
    </a:custClr>
    <a:custClr name="Blank">
      <a:srgbClr val="FFFFFF"/>
    </a:custClr>
    <a:custClr name="Blank">
      <a:srgbClr val="FFFFFF"/>
    </a:custClr>
    <a:custClr name="Green">
      <a:srgbClr val="4DA060"/>
    </a:custClr>
    <a:custClr name="Turquoise">
      <a:srgbClr val="339C9C"/>
    </a:custClr>
    <a:custClr name="Brick">
      <a:srgbClr val="E86A58"/>
    </a:custClr>
    <a:custClr name="Yellow">
      <a:srgbClr val="FFBE00"/>
    </a:custClr>
    <a:custClr name="Grey">
      <a:srgbClr val="A5A5A5"/>
    </a:custClr>
    <a:custClr name="Blank">
      <a:srgbClr val="FFFFFF"/>
    </a:custClr>
    <a:custClr name="Blank">
      <a:srgbClr val="FFFFFF"/>
    </a:custClr>
    <a:custClr name="Blank">
      <a:srgbClr val="FFFFFF"/>
    </a:custClr>
    <a:custClr name="Blank">
      <a:srgbClr val="FFFFFF"/>
    </a:custClr>
    <a:custClr name="Blank">
      <a:srgbClr val="FFFFFF"/>
    </a:custClr>
    <a:custClr name="Light green">
      <a:srgbClr val="C7EBBA"/>
    </a:custClr>
    <a:custClr name="Light turquoise">
      <a:srgbClr val="B2E0E0"/>
    </a:custClr>
    <a:custClr name="Light brick">
      <a:srgbClr val="FFCCC4"/>
    </a:custClr>
    <a:custClr name="Light yellow">
      <a:srgbClr val="FFF0B0"/>
    </a:custClr>
    <a:custClr name="Light grey">
      <a:srgbClr val="E6E6E6"/>
    </a:custClr>
  </a:custClrLst>
  <a:extLst>
    <a:ext uri="{05A4C25C-085E-4340-85A3-A5531E510DB2}">
      <thm15:themeFamily xmlns:thm15="http://schemas.microsoft.com/office/thememl/2012/main" name="Presentation5" id="{E87A1D26-9823-4A0C-BCAA-DEF9E3DC6E97}" vid="{36D6B77A-A1F9-4395-ADEB-46C200C195A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4555</TotalTime>
  <Words>1557</Words>
  <Application>Microsoft Macintosh PowerPoint</Application>
  <PresentationFormat>Bredbild</PresentationFormat>
  <Paragraphs>174</Paragraphs>
  <Slides>22</Slides>
  <Notes>0</Notes>
  <HiddenSlides>3</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22</vt:i4>
      </vt:variant>
    </vt:vector>
  </HeadingPairs>
  <TitlesOfParts>
    <vt:vector size="26" baseType="lpstr">
      <vt:lpstr>Arial</vt:lpstr>
      <vt:lpstr>Figtree</vt:lpstr>
      <vt:lpstr>Calibri</vt:lpstr>
      <vt:lpstr>Office-tema</vt:lpstr>
      <vt:lpstr>Integrate!geo Next generation tools for integration of large scale borehole fields in thermal networks</vt:lpstr>
      <vt:lpstr>The project team</vt:lpstr>
      <vt:lpstr>Geothermal integration in thermal networks</vt:lpstr>
      <vt:lpstr>The borehole field can be fed and operated in different ways </vt:lpstr>
      <vt:lpstr>Desired features for borefield simulations </vt:lpstr>
      <vt:lpstr>Network-based models</vt:lpstr>
      <vt:lpstr>Simulation example</vt:lpstr>
      <vt:lpstr>Long term operation</vt:lpstr>
      <vt:lpstr>Week at the beginning of injection season</vt:lpstr>
      <vt:lpstr>Week at mid injection season</vt:lpstr>
      <vt:lpstr>Week at the end of injection season</vt:lpstr>
      <vt:lpstr>Week at the beginning of the extraction season</vt:lpstr>
      <vt:lpstr>Week at mid extraction season</vt:lpstr>
      <vt:lpstr>Week at the end of extraction season</vt:lpstr>
      <vt:lpstr>Detailed model allows to investigate how the heat is distributed in the subsurface.</vt:lpstr>
      <vt:lpstr>Computational Complexity</vt:lpstr>
      <vt:lpstr>Contribution to the reduction of complexity associated to the time superposition</vt:lpstr>
      <vt:lpstr>Publications</vt:lpstr>
      <vt:lpstr>Models developed</vt:lpstr>
      <vt:lpstr>Conclusion</vt:lpstr>
      <vt:lpstr>Thank you for your attention!</vt:lpstr>
      <vt:lpstr>The methodology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Alberto Lazzarotto</dc:creator>
  <cp:lastModifiedBy>Andrea Bille Pettersson</cp:lastModifiedBy>
  <cp:revision>160</cp:revision>
  <dcterms:created xsi:type="dcterms:W3CDTF">2024-07-15T11:51:42Z</dcterms:created>
  <dcterms:modified xsi:type="dcterms:W3CDTF">2025-05-21T08:52:38Z</dcterms:modified>
</cp:coreProperties>
</file>